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269" r:id="rId3"/>
    <p:sldId id="276" r:id="rId4"/>
    <p:sldId id="281" r:id="rId5"/>
    <p:sldId id="310" r:id="rId6"/>
    <p:sldId id="306" r:id="rId7"/>
    <p:sldId id="275" r:id="rId8"/>
    <p:sldId id="274" r:id="rId9"/>
    <p:sldId id="307" r:id="rId10"/>
    <p:sldId id="308" r:id="rId11"/>
    <p:sldId id="309" r:id="rId12"/>
    <p:sldId id="315" r:id="rId13"/>
    <p:sldId id="311" r:id="rId14"/>
    <p:sldId id="305" r:id="rId15"/>
    <p:sldId id="316" r:id="rId16"/>
    <p:sldId id="317" r:id="rId17"/>
    <p:sldId id="318" r:id="rId18"/>
    <p:sldId id="374" r:id="rId19"/>
    <p:sldId id="377" r:id="rId20"/>
    <p:sldId id="282" r:id="rId21"/>
    <p:sldId id="285" r:id="rId22"/>
    <p:sldId id="286" r:id="rId23"/>
    <p:sldId id="287" r:id="rId24"/>
    <p:sldId id="296" r:id="rId25"/>
    <p:sldId id="288" r:id="rId26"/>
    <p:sldId id="289" r:id="rId27"/>
    <p:sldId id="290" r:id="rId28"/>
    <p:sldId id="291" r:id="rId29"/>
    <p:sldId id="292" r:id="rId30"/>
    <p:sldId id="293" r:id="rId31"/>
    <p:sldId id="294" r:id="rId32"/>
    <p:sldId id="353" r:id="rId33"/>
    <p:sldId id="354" r:id="rId34"/>
    <p:sldId id="355" r:id="rId35"/>
    <p:sldId id="356" r:id="rId36"/>
    <p:sldId id="348" r:id="rId37"/>
    <p:sldId id="349" r:id="rId38"/>
    <p:sldId id="350" r:id="rId39"/>
    <p:sldId id="351" r:id="rId40"/>
    <p:sldId id="352" r:id="rId41"/>
    <p:sldId id="262" r:id="rId42"/>
    <p:sldId id="263" r:id="rId43"/>
    <p:sldId id="264" r:id="rId44"/>
    <p:sldId id="265" r:id="rId45"/>
    <p:sldId id="298" r:id="rId46"/>
    <p:sldId id="303" r:id="rId47"/>
    <p:sldId id="304" r:id="rId48"/>
    <p:sldId id="302" r:id="rId49"/>
    <p:sldId id="322" r:id="rId50"/>
    <p:sldId id="323" r:id="rId51"/>
    <p:sldId id="324" r:id="rId52"/>
    <p:sldId id="325" r:id="rId53"/>
    <p:sldId id="321"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6" r:id="rId74"/>
    <p:sldId id="299" r:id="rId75"/>
    <p:sldId id="300" r:id="rId76"/>
    <p:sldId id="301" r:id="rId77"/>
    <p:sldId id="371" r:id="rId78"/>
    <p:sldId id="372" r:id="rId79"/>
    <p:sldId id="375" r:id="rId80"/>
    <p:sldId id="376" r:id="rId81"/>
    <p:sldId id="373" r:id="rId82"/>
    <p:sldId id="357" r:id="rId83"/>
    <p:sldId id="358" r:id="rId84"/>
    <p:sldId id="359" r:id="rId85"/>
    <p:sldId id="360" r:id="rId86"/>
    <p:sldId id="361" r:id="rId87"/>
    <p:sldId id="362" r:id="rId88"/>
    <p:sldId id="363" r:id="rId89"/>
    <p:sldId id="364" r:id="rId90"/>
    <p:sldId id="36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4" autoAdjust="0"/>
    <p:restoredTop sz="94660"/>
  </p:normalViewPr>
  <p:slideViewPr>
    <p:cSldViewPr snapToGrid="0">
      <p:cViewPr varScale="1">
        <p:scale>
          <a:sx n="63" d="100"/>
          <a:sy n="63" d="100"/>
        </p:scale>
        <p:origin x="72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2F7D38-81EF-400E-AE71-9E0EE8C75EEF}"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8973A-2BF5-454B-AEC3-94D0A51AAD5B}" type="slidenum">
              <a:rPr lang="zh-CN" altLang="en-US" smtClean="0"/>
              <a:t>‹#›</a:t>
            </a:fld>
            <a:endParaRPr lang="zh-CN" altLang="en-US"/>
          </a:p>
        </p:txBody>
      </p:sp>
    </p:spTree>
    <p:extLst>
      <p:ext uri="{BB962C8B-B14F-4D97-AF65-F5344CB8AC3E}">
        <p14:creationId xmlns:p14="http://schemas.microsoft.com/office/powerpoint/2010/main" val="2016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1908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点击中文图形框，出现英文翻译。</a:t>
            </a:r>
          </a:p>
        </p:txBody>
      </p:sp>
    </p:spTree>
    <p:extLst>
      <p:ext uri="{BB962C8B-B14F-4D97-AF65-F5344CB8AC3E}">
        <p14:creationId xmlns:p14="http://schemas.microsoft.com/office/powerpoint/2010/main" val="573667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When first published, Americans had a love/hate relationship to this novel. Some people applauded Steinbeck for capturing so honestly the lives of migrant farm workers during the Depression. Other (jerks) accused him of being a socialist and of championing communist beliefs (i.e., share the wealth, friends). Californian farmers loathed Steinbeck's unsavory depiction of, well, Californian farmers. In short, this novel sent America into a bit of a frenzy.</a:t>
            </a:r>
            <a:endParaRPr lang="zh-CN" altLang="en-US" dirty="0" smtClean="0"/>
          </a:p>
        </p:txBody>
      </p:sp>
    </p:spTree>
    <p:extLst>
      <p:ext uri="{BB962C8B-B14F-4D97-AF65-F5344CB8AC3E}">
        <p14:creationId xmlns:p14="http://schemas.microsoft.com/office/powerpoint/2010/main" val="721075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2217650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2136797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444718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4417" y="404813"/>
            <a:ext cx="109728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600201"/>
            <a:ext cx="10972800" cy="4525963"/>
          </a:xfrm>
        </p:spPr>
        <p:txBody>
          <a:bodyPr/>
          <a:lstStyle/>
          <a:p>
            <a:pPr lvl="0"/>
            <a:endParaRPr lang="zh-CN" altLang="en-US" noProof="0"/>
          </a:p>
        </p:txBody>
      </p:sp>
      <p:sp>
        <p:nvSpPr>
          <p:cNvPr id="4" name="日期占位符 3"/>
          <p:cNvSpPr>
            <a:spLocks noGrp="1"/>
          </p:cNvSpPr>
          <p:nvPr>
            <p:ph type="dt" sz="half" idx="10"/>
          </p:nvPr>
        </p:nvSpPr>
        <p:spPr/>
        <p:txBody>
          <a:bodyPr/>
          <a:lstStyle>
            <a:lvl1pPr>
              <a:defRPr/>
            </a:lvl1pPr>
          </a:lstStyle>
          <a:p>
            <a:pPr>
              <a:defRPr/>
            </a:pPr>
            <a:fld id="{F629A9DA-43FB-45D6-81EE-B2EBB086ED55}"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697E687-FA63-4FFE-AB91-50CE337CD805}" type="slidenum">
              <a:rPr lang="zh-CN" altLang="en-US"/>
              <a:pPr>
                <a:defRPr/>
              </a:pPr>
              <a:t>‹#›</a:t>
            </a:fld>
            <a:endParaRPr lang="zh-CN" altLang="en-US"/>
          </a:p>
        </p:txBody>
      </p:sp>
    </p:spTree>
    <p:extLst>
      <p:ext uri="{BB962C8B-B14F-4D97-AF65-F5344CB8AC3E}">
        <p14:creationId xmlns:p14="http://schemas.microsoft.com/office/powerpoint/2010/main" val="1417477268"/>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254035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713158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309062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9608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349239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1553993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1449627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AF82C64-DFC4-48A4-96F6-9DC2E7BC4B63}" type="datetimeFigureOut">
              <a:rPr lang="zh-CN" altLang="en-US" smtClean="0"/>
              <a:t>2021/6/30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2380809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82C64-DFC4-48A4-96F6-9DC2E7BC4B63}" type="datetimeFigureOut">
              <a:rPr lang="zh-CN" altLang="en-US" smtClean="0"/>
              <a:t>2021/6/30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3BF202-052A-4199-8DEF-57FBC743F390}" type="slidenum">
              <a:rPr lang="zh-CN" altLang="en-US" smtClean="0"/>
              <a:t>‹#›</a:t>
            </a:fld>
            <a:endParaRPr lang="zh-CN" altLang="en-US"/>
          </a:p>
        </p:txBody>
      </p:sp>
    </p:spTree>
    <p:extLst>
      <p:ext uri="{BB962C8B-B14F-4D97-AF65-F5344CB8AC3E}">
        <p14:creationId xmlns:p14="http://schemas.microsoft.com/office/powerpoint/2010/main" val="2894170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20.png"/><Relationship Id="rId4" Type="http://schemas.openxmlformats.org/officeDocument/2006/relationships/slide" Target="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1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slide" Target="slide49.xml"/><Relationship Id="rId4" Type="http://schemas.openxmlformats.org/officeDocument/2006/relationships/slide" Target="slide35.xml"/></Relationships>
</file>

<file path=ppt/slides/_rels/slide1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slide" Target="slide10.xml"/><Relationship Id="rId4" Type="http://schemas.openxmlformats.org/officeDocument/2006/relationships/slide" Target="slide39.xml"/></Relationships>
</file>

<file path=ppt/slides/_rels/slide14.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slide" Target="slide40.xml"/><Relationship Id="rId2"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slide" Target="slide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36.gif"/><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7.jpeg"/><Relationship Id="rId4" Type="http://schemas.openxmlformats.org/officeDocument/2006/relationships/slide" Target="slide3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slide" Target="slide7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13.xml"/><Relationship Id="rId1" Type="http://schemas.openxmlformats.org/officeDocument/2006/relationships/slideLayout" Target="../slideLayouts/slideLayout2.xml"/><Relationship Id="rId4" Type="http://schemas.openxmlformats.org/officeDocument/2006/relationships/slide" Target="slide7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hyperlink" Target="http://www.enotes.com/topics/great-depression"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47.png"/><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9.jpe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3.jpg"/><Relationship Id="rId3" Type="http://schemas.microsoft.com/office/2007/relationships/hdphoto" Target="../media/hdphoto1.wdp"/><Relationship Id="rId7" Type="http://schemas.openxmlformats.org/officeDocument/2006/relationships/slide" Target="slide18.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image" Target="../media/image12.png"/><Relationship Id="rId5" Type="http://schemas.openxmlformats.org/officeDocument/2006/relationships/slide" Target="slide11.xml"/><Relationship Id="rId10" Type="http://schemas.openxmlformats.org/officeDocument/2006/relationships/slide" Target="slide41.xml"/><Relationship Id="rId4" Type="http://schemas.openxmlformats.org/officeDocument/2006/relationships/slide" Target="slide10.xml"/><Relationship Id="rId9"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77.jpe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47.pn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slide" Target="slide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slide" Target="slide20.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slide" Target="slide14.xml"/><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04.png"/><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slide" Target="slide16.xml"/></Relationships>
</file>

<file path=ppt/slides/_rels/slide7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112.jpg"/></Relationships>
</file>

<file path=ppt/slides/_rels/slide7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12.jp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12.jp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 Target="slide8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 Target="slide5.xml"/><Relationship Id="rId7" Type="http://schemas.openxmlformats.org/officeDocument/2006/relationships/image" Target="../media/image119.pn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slide" Target="slide87.xml"/><Relationship Id="rId4" Type="http://schemas.openxmlformats.org/officeDocument/2006/relationships/slide" Target="slide6.xml"/></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image" Target="../media/image18.png"/><Relationship Id="rId4" Type="http://schemas.openxmlformats.org/officeDocument/2006/relationships/slide" Target="slide46.xml"/></Relationships>
</file>

<file path=ppt/slides/_rels/slide9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495" y="643945"/>
            <a:ext cx="10024217" cy="5620122"/>
          </a:xfrm>
          <a:prstGeom prst="rect">
            <a:avLst/>
          </a:prstGeom>
        </p:spPr>
      </p:pic>
      <p:sp>
        <p:nvSpPr>
          <p:cNvPr id="2" name="标题 1"/>
          <p:cNvSpPr>
            <a:spLocks noGrp="1"/>
          </p:cNvSpPr>
          <p:nvPr>
            <p:ph type="ctrTitle"/>
          </p:nvPr>
        </p:nvSpPr>
        <p:spPr>
          <a:xfrm>
            <a:off x="1686370" y="1237353"/>
            <a:ext cx="9144000" cy="990599"/>
          </a:xfrm>
        </p:spPr>
        <p:txBody>
          <a:bodyPr>
            <a:noAutofit/>
          </a:bodyPr>
          <a:lstStyle/>
          <a:p>
            <a:pPr algn="l"/>
            <a:r>
              <a:rPr lang="en-US" altLang="zh-CN" sz="8000" b="1" dirty="0" smtClean="0">
                <a:solidFill>
                  <a:schemeClr val="accent4">
                    <a:lumMod val="20000"/>
                    <a:lumOff val="80000"/>
                  </a:schemeClr>
                </a:solidFill>
                <a:latin typeface="Vivaldi" panose="03020602050506090804" pitchFamily="66" charset="0"/>
              </a:rPr>
              <a:t>Unit Two</a:t>
            </a:r>
            <a:endParaRPr lang="zh-CN" altLang="en-US" sz="8000" b="1" dirty="0">
              <a:solidFill>
                <a:schemeClr val="accent4">
                  <a:lumMod val="20000"/>
                  <a:lumOff val="80000"/>
                </a:schemeClr>
              </a:solidFill>
              <a:latin typeface="Vivaldi" panose="03020602050506090804" pitchFamily="66" charset="0"/>
            </a:endParaRPr>
          </a:p>
        </p:txBody>
      </p:sp>
      <p:sp>
        <p:nvSpPr>
          <p:cNvPr id="3" name="副标题 2"/>
          <p:cNvSpPr>
            <a:spLocks noGrp="1"/>
          </p:cNvSpPr>
          <p:nvPr>
            <p:ph type="subTitle" idx="1"/>
          </p:nvPr>
        </p:nvSpPr>
        <p:spPr>
          <a:xfrm>
            <a:off x="3450605" y="5099254"/>
            <a:ext cx="9144000" cy="1655762"/>
          </a:xfrm>
        </p:spPr>
        <p:txBody>
          <a:bodyPr>
            <a:normAutofit/>
          </a:bodyPr>
          <a:lstStyle/>
          <a:p>
            <a:r>
              <a:rPr lang="en-US" altLang="zh-CN" sz="6600" b="1" dirty="0" smtClean="0">
                <a:solidFill>
                  <a:schemeClr val="bg1"/>
                </a:solidFill>
              </a:rPr>
              <a:t>A Good Read</a:t>
            </a:r>
            <a:endParaRPr lang="zh-CN" altLang="en-US" sz="6600" b="1" dirty="0">
              <a:solidFill>
                <a:schemeClr val="bg1"/>
              </a:solidFill>
            </a:endParaRPr>
          </a:p>
        </p:txBody>
      </p:sp>
    </p:spTree>
    <p:extLst>
      <p:ext uri="{BB962C8B-B14F-4D97-AF65-F5344CB8AC3E}">
        <p14:creationId xmlns:p14="http://schemas.microsoft.com/office/powerpoint/2010/main" val="710903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310" name="Text Box 14"/>
          <p:cNvSpPr txBox="1">
            <a:spLocks noChangeArrowheads="1"/>
          </p:cNvSpPr>
          <p:nvPr/>
        </p:nvSpPr>
        <p:spPr bwMode="auto">
          <a:xfrm>
            <a:off x="398828" y="2894661"/>
            <a:ext cx="9975103" cy="3170099"/>
          </a:xfrm>
          <a:prstGeom prst="rect">
            <a:avLst/>
          </a:prstGeom>
          <a:solidFill>
            <a:schemeClr val="bg1">
              <a:alpha val="10196"/>
            </a:schemeClr>
          </a:solidFill>
          <a:ln>
            <a:noFill/>
          </a:ln>
        </p:spPr>
        <p:txBody>
          <a:bodyPr wrap="square" lIns="141760" tIns="0" rIns="141760" bIns="0">
            <a:spAutoFit/>
          </a:bodyPr>
          <a:lstStyle>
            <a:lvl1pPr marL="361950" indent="-361950"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marL="360363" indent="-360363" eaLnBrk="1" hangingPunct="1">
              <a:lnSpc>
                <a:spcPct val="100000"/>
              </a:lnSpc>
              <a:spcBef>
                <a:spcPct val="50000"/>
              </a:spcBef>
              <a:spcAft>
                <a:spcPct val="35000"/>
              </a:spcAft>
              <a:buFontTx/>
              <a:buBlip>
                <a:blip r:embed="rId2"/>
              </a:buBlip>
              <a:tabLst>
                <a:tab pos="1879600" algn="l"/>
                <a:tab pos="1970088" algn="l"/>
              </a:tabLst>
            </a:pPr>
            <a:r>
              <a:rPr lang="en-US" altLang="zh-CN" sz="2800" dirty="0" smtClean="0">
                <a:solidFill>
                  <a:srgbClr val="C00000"/>
                </a:solidFill>
              </a:rPr>
              <a:t>Paras. </a:t>
            </a:r>
            <a:r>
              <a:rPr lang="en-US" altLang="zh-CN" sz="2800" dirty="0">
                <a:solidFill>
                  <a:srgbClr val="C00000"/>
                </a:solidFill>
              </a:rPr>
              <a:t>2-3: </a:t>
            </a:r>
            <a:r>
              <a:rPr lang="en-US" altLang="zh-CN" dirty="0"/>
              <a:t>Enjoy and celebrate the variety and difference in </a:t>
            </a:r>
            <a:r>
              <a:rPr lang="en-US" altLang="zh-CN" dirty="0" smtClean="0"/>
              <a:t> 			safety </a:t>
            </a:r>
            <a:r>
              <a:rPr lang="en-US" altLang="zh-CN" dirty="0"/>
              <a:t>and provide us an opportunity to grow </a:t>
            </a:r>
          </a:p>
          <a:p>
            <a:pPr eaLnBrk="1" hangingPunct="1">
              <a:lnSpc>
                <a:spcPct val="100000"/>
              </a:lnSpc>
              <a:spcBef>
                <a:spcPct val="50000"/>
              </a:spcBef>
              <a:spcAft>
                <a:spcPct val="35000"/>
              </a:spcAft>
              <a:buFontTx/>
              <a:buBlip>
                <a:blip r:embed="rId2"/>
              </a:buBlip>
            </a:pPr>
            <a:r>
              <a:rPr lang="en-US" altLang="zh-CN" sz="2800" dirty="0" smtClean="0">
                <a:solidFill>
                  <a:srgbClr val="C00000"/>
                </a:solidFill>
              </a:rPr>
              <a:t>Para. </a:t>
            </a:r>
            <a:r>
              <a:rPr lang="en-US" altLang="zh-CN" sz="2800" dirty="0">
                <a:solidFill>
                  <a:srgbClr val="C00000"/>
                </a:solidFill>
              </a:rPr>
              <a:t>4: </a:t>
            </a:r>
            <a:r>
              <a:rPr lang="en-US" altLang="zh-CN" dirty="0"/>
              <a:t>Go to read if we ever question the power of reading</a:t>
            </a:r>
          </a:p>
          <a:p>
            <a:pPr eaLnBrk="1" hangingPunct="1">
              <a:lnSpc>
                <a:spcPct val="100000"/>
              </a:lnSpc>
              <a:spcBef>
                <a:spcPct val="50000"/>
              </a:spcBef>
              <a:spcAft>
                <a:spcPct val="35000"/>
              </a:spcAft>
              <a:buFontTx/>
              <a:buBlip>
                <a:blip r:embed="rId2"/>
              </a:buBlip>
            </a:pPr>
            <a:r>
              <a:rPr lang="en-US" altLang="zh-CN" sz="2800" dirty="0" smtClean="0">
                <a:solidFill>
                  <a:srgbClr val="C00000"/>
                </a:solidFill>
              </a:rPr>
              <a:t>Para. </a:t>
            </a:r>
            <a:r>
              <a:rPr lang="en-US" altLang="zh-CN" sz="2800" dirty="0">
                <a:solidFill>
                  <a:srgbClr val="C00000"/>
                </a:solidFill>
              </a:rPr>
              <a:t>5: </a:t>
            </a:r>
            <a:r>
              <a:rPr lang="en-US" altLang="zh-CN" dirty="0" smtClean="0"/>
              <a:t>Stimulate </a:t>
            </a:r>
            <a:r>
              <a:rPr lang="en-US" altLang="zh-CN" dirty="0"/>
              <a:t>our emotions.</a:t>
            </a:r>
          </a:p>
          <a:p>
            <a:pPr eaLnBrk="1" hangingPunct="1">
              <a:lnSpc>
                <a:spcPct val="100000"/>
              </a:lnSpc>
              <a:spcBef>
                <a:spcPct val="50000"/>
              </a:spcBef>
              <a:spcAft>
                <a:spcPct val="35000"/>
              </a:spcAft>
              <a:buFontTx/>
              <a:buBlip>
                <a:blip r:embed="rId2"/>
              </a:buBlip>
            </a:pPr>
            <a:r>
              <a:rPr lang="en-US" altLang="zh-CN" sz="2800" dirty="0" smtClean="0">
                <a:solidFill>
                  <a:srgbClr val="C00000"/>
                </a:solidFill>
              </a:rPr>
              <a:t>Para. </a:t>
            </a:r>
            <a:r>
              <a:rPr lang="en-US" altLang="zh-CN" sz="2800" dirty="0">
                <a:solidFill>
                  <a:srgbClr val="C00000"/>
                </a:solidFill>
              </a:rPr>
              <a:t>6: </a:t>
            </a:r>
            <a:r>
              <a:rPr lang="en-US" altLang="zh-CN" dirty="0"/>
              <a:t>Influential in the way we live from our childhood</a:t>
            </a: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9787" y="1256563"/>
            <a:ext cx="360045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flipH="1">
            <a:off x="4388994" y="1979797"/>
            <a:ext cx="3366785" cy="523220"/>
          </a:xfrm>
          <a:prstGeom prst="rect">
            <a:avLst/>
          </a:prstGeom>
        </p:spPr>
        <p:txBody>
          <a:bodyPr wrap="square">
            <a:spAutoFit/>
          </a:bodyPr>
          <a:lstStyle/>
          <a:p>
            <a:r>
              <a:rPr lang="en-US" altLang="zh-CN" sz="2800" dirty="0" smtClean="0"/>
              <a:t> </a:t>
            </a:r>
            <a:r>
              <a:rPr lang="en-US" altLang="zh-CN" sz="2800" b="1" dirty="0"/>
              <a:t>(Paras. 2-6)</a:t>
            </a:r>
          </a:p>
        </p:txBody>
      </p:sp>
      <p:pic>
        <p:nvPicPr>
          <p:cNvPr id="12291" name="Picture 3">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6501" y="4479710"/>
            <a:ext cx="2923505" cy="243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468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73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73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0731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073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86" name="Text Box 14"/>
          <p:cNvSpPr txBox="1">
            <a:spLocks noChangeArrowheads="1"/>
          </p:cNvSpPr>
          <p:nvPr/>
        </p:nvSpPr>
        <p:spPr bwMode="auto">
          <a:xfrm>
            <a:off x="1160172" y="3312979"/>
            <a:ext cx="9410700" cy="1717393"/>
          </a:xfrm>
          <a:prstGeom prst="rect">
            <a:avLst/>
          </a:prstGeom>
          <a:solidFill>
            <a:srgbClr val="CCFFCC">
              <a:alpha val="10196"/>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41760" tIns="0" rIns="141760" bIns="0">
            <a:spAutoFit/>
          </a:bodyPr>
          <a:lstStyle>
            <a:lvl1pPr marL="361950" indent="-361950"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defTabSz="825500" eaLnBrk="1" hangingPunct="1">
              <a:lnSpc>
                <a:spcPct val="120000"/>
              </a:lnSpc>
              <a:spcBef>
                <a:spcPct val="50000"/>
              </a:spcBef>
              <a:spcAft>
                <a:spcPct val="35000"/>
              </a:spcAft>
              <a:buFontTx/>
              <a:buBlip>
                <a:blip r:embed="rId2"/>
              </a:buBlip>
              <a:tabLst>
                <a:tab pos="1970088" algn="l"/>
              </a:tabLst>
            </a:pPr>
            <a:r>
              <a:rPr lang="en-US" altLang="zh-CN" sz="2800" dirty="0" smtClean="0">
                <a:solidFill>
                  <a:srgbClr val="C00000"/>
                </a:solidFill>
              </a:rPr>
              <a:t>Paras. </a:t>
            </a:r>
            <a:r>
              <a:rPr lang="en-US" altLang="zh-CN" sz="2800" dirty="0">
                <a:solidFill>
                  <a:srgbClr val="C00000"/>
                </a:solidFill>
              </a:rPr>
              <a:t>7:  </a:t>
            </a:r>
            <a:r>
              <a:rPr lang="en-US" altLang="zh-CN" dirty="0"/>
              <a:t>Thomas Merton’s answers for 7 questions about </a:t>
            </a:r>
            <a:r>
              <a:rPr lang="en-US" altLang="zh-CN" dirty="0" smtClean="0"/>
              <a:t>	reading</a:t>
            </a:r>
            <a:endParaRPr lang="en-US" altLang="zh-CN" dirty="0"/>
          </a:p>
          <a:p>
            <a:pPr eaLnBrk="1" hangingPunct="1">
              <a:lnSpc>
                <a:spcPct val="120000"/>
              </a:lnSpc>
              <a:spcBef>
                <a:spcPct val="50000"/>
              </a:spcBef>
              <a:spcAft>
                <a:spcPct val="35000"/>
              </a:spcAft>
              <a:buFontTx/>
              <a:buBlip>
                <a:blip r:embed="rId2"/>
              </a:buBlip>
            </a:pPr>
            <a:r>
              <a:rPr lang="en-US" altLang="zh-CN" dirty="0" smtClean="0">
                <a:solidFill>
                  <a:srgbClr val="C00000"/>
                </a:solidFill>
              </a:rPr>
              <a:t>Paras. </a:t>
            </a:r>
            <a:r>
              <a:rPr lang="en-US" altLang="zh-CN" dirty="0">
                <a:solidFill>
                  <a:srgbClr val="C00000"/>
                </a:solidFill>
              </a:rPr>
              <a:t>8-10: </a:t>
            </a:r>
            <a:r>
              <a:rPr lang="en-US" altLang="zh-CN" dirty="0"/>
              <a:t>Home-run book</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8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reading”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427" y="1360488"/>
            <a:ext cx="4676036"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529588" y="1436017"/>
            <a:ext cx="4127027" cy="646331"/>
          </a:xfrm>
          <a:prstGeom prst="rect">
            <a:avLst/>
          </a:prstGeom>
        </p:spPr>
        <p:txBody>
          <a:bodyPr wrap="none">
            <a:spAutoFit/>
          </a:bodyPr>
          <a:lstStyle/>
          <a:p>
            <a:r>
              <a:rPr lang="en-US" altLang="zh-CN" sz="3600" b="1" dirty="0">
                <a:solidFill>
                  <a:schemeClr val="bg1">
                    <a:lumMod val="95000"/>
                  </a:schemeClr>
                </a:solidFill>
                <a:effectLst>
                  <a:outerShdw blurRad="38100" dist="38100" dir="2700000" algn="tl">
                    <a:srgbClr val="000000">
                      <a:alpha val="43137"/>
                    </a:srgbClr>
                  </a:outerShdw>
                </a:effectLst>
              </a:rPr>
              <a:t>The range of reading</a:t>
            </a:r>
          </a:p>
        </p:txBody>
      </p:sp>
      <p:sp>
        <p:nvSpPr>
          <p:cNvPr id="5" name="矩形 4"/>
          <p:cNvSpPr/>
          <p:nvPr/>
        </p:nvSpPr>
        <p:spPr>
          <a:xfrm>
            <a:off x="4568846" y="1921217"/>
            <a:ext cx="2048510" cy="523220"/>
          </a:xfrm>
          <a:prstGeom prst="rect">
            <a:avLst/>
          </a:prstGeom>
        </p:spPr>
        <p:txBody>
          <a:bodyPr wrap="none">
            <a:spAutoFit/>
          </a:bodyPr>
          <a:lstStyle/>
          <a:p>
            <a:r>
              <a:rPr lang="en-US" altLang="zh-CN" sz="2800" b="1" dirty="0">
                <a:solidFill>
                  <a:schemeClr val="bg1"/>
                </a:solidFill>
                <a:effectLst>
                  <a:outerShdw blurRad="38100" dist="38100" dir="2700000" algn="tl">
                    <a:srgbClr val="000000">
                      <a:alpha val="43137"/>
                    </a:srgbClr>
                  </a:outerShdw>
                </a:effectLst>
              </a:rPr>
              <a:t>(Paras. 7-10)</a:t>
            </a:r>
          </a:p>
        </p:txBody>
      </p:sp>
      <p:pic>
        <p:nvPicPr>
          <p:cNvPr id="15364" name="Picture 4">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2709" y="4516997"/>
            <a:ext cx="2817522" cy="2237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1253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62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628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78" name="Text Box 50"/>
          <p:cNvSpPr txBox="1">
            <a:spLocks noChangeArrowheads="1"/>
          </p:cNvSpPr>
          <p:nvPr/>
        </p:nvSpPr>
        <p:spPr bwMode="auto">
          <a:xfrm>
            <a:off x="1295401" y="5013325"/>
            <a:ext cx="10369551" cy="341632"/>
          </a:xfrm>
          <a:prstGeom prst="rect">
            <a:avLst/>
          </a:prstGeom>
          <a:noFill/>
          <a:ln w="9525" algn="ctr">
            <a:noFill/>
            <a:miter lim="800000"/>
            <a:headEnd/>
            <a:tailEnd/>
          </a:ln>
          <a:effectLst/>
        </p:spPr>
        <p:txBody>
          <a:bodyPr>
            <a:spAutoFit/>
          </a:bodyPr>
          <a:lstStyle/>
          <a:p>
            <a:pPr defTabSz="800100">
              <a:lnSpc>
                <a:spcPct val="90000"/>
              </a:lnSpc>
              <a:defRPr/>
            </a:pPr>
            <a:endParaRPr lang="en-US" altLang="zh-CN">
              <a:effectLst>
                <a:outerShdw blurRad="38100" dist="38100" dir="2700000" algn="tl">
                  <a:srgbClr val="C0C0C0"/>
                </a:outerShdw>
              </a:effectLst>
            </a:endParaRPr>
          </a:p>
        </p:txBody>
      </p:sp>
      <p:pic>
        <p:nvPicPr>
          <p:cNvPr id="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p:cNvSpPr>
          <p:nvPr/>
        </p:nvSpPr>
        <p:spPr bwMode="auto">
          <a:xfrm>
            <a:off x="579907" y="1918193"/>
            <a:ext cx="1113578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buFont typeface="Arial" pitchFamily="34" charset="0"/>
              <a:buNone/>
            </a:pPr>
            <a:r>
              <a:rPr lang="en-US" altLang="zh-CN" sz="2800" dirty="0"/>
              <a:t>Read </a:t>
            </a:r>
            <a:r>
              <a:rPr lang="en-US" altLang="zh-CN" sz="2800" dirty="0" smtClean="0"/>
              <a:t>paras</a:t>
            </a:r>
            <a:r>
              <a:rPr lang="en-US" altLang="zh-CN" sz="2800" dirty="0"/>
              <a:t>.</a:t>
            </a:r>
            <a:r>
              <a:rPr lang="en-US" altLang="zh-CN" sz="2800" dirty="0" smtClean="0"/>
              <a:t> </a:t>
            </a:r>
            <a:r>
              <a:rPr lang="en-US" altLang="zh-CN" sz="2800" dirty="0"/>
              <a:t>2-6 and locate the topic sentence in each paragraph.</a:t>
            </a:r>
          </a:p>
        </p:txBody>
      </p:sp>
      <p:sp>
        <p:nvSpPr>
          <p:cNvPr id="6" name="Rectangle 2"/>
          <p:cNvSpPr>
            <a:spLocks noGrp="1"/>
          </p:cNvSpPr>
          <p:nvPr>
            <p:ph type="title"/>
          </p:nvPr>
        </p:nvSpPr>
        <p:spPr>
          <a:xfrm>
            <a:off x="3329187" y="1019624"/>
            <a:ext cx="5100035" cy="1143000"/>
          </a:xfrm>
        </p:spPr>
        <p:txBody>
          <a:bodyPr>
            <a:normAutofit/>
          </a:bodyPr>
          <a:lstStyle/>
          <a:p>
            <a:r>
              <a:rPr lang="en-US" altLang="zh-CN" sz="4000" b="1" dirty="0" smtClean="0">
                <a:solidFill>
                  <a:schemeClr val="accent2">
                    <a:lumMod val="75000"/>
                  </a:schemeClr>
                </a:solidFill>
              </a:rPr>
              <a:t>Topic-guided reading</a:t>
            </a:r>
          </a:p>
        </p:txBody>
      </p:sp>
      <p:sp>
        <p:nvSpPr>
          <p:cNvPr id="2" name="圆角矩形 1"/>
          <p:cNvSpPr/>
          <p:nvPr/>
        </p:nvSpPr>
        <p:spPr>
          <a:xfrm>
            <a:off x="1114022" y="3448318"/>
            <a:ext cx="1392499" cy="521594"/>
          </a:xfrm>
          <a:prstGeom prst="roundRect">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Para. </a:t>
            </a:r>
            <a:r>
              <a:rPr lang="en-US" altLang="zh-CN" sz="2800" dirty="0"/>
              <a:t>2</a:t>
            </a:r>
          </a:p>
        </p:txBody>
      </p:sp>
      <p:sp>
        <p:nvSpPr>
          <p:cNvPr id="9" name="AutoShape 21">
            <a:hlinkClick r:id="rId3" action="ppaction://hlinksldjump"/>
          </p:cNvPr>
          <p:cNvSpPr>
            <a:spLocks noChangeArrowheads="1"/>
          </p:cNvSpPr>
          <p:nvPr/>
        </p:nvSpPr>
        <p:spPr bwMode="auto">
          <a:xfrm>
            <a:off x="3387858" y="3090772"/>
            <a:ext cx="8080779" cy="919401"/>
          </a:xfrm>
          <a:prstGeom prst="roundRect">
            <a:avLst>
              <a:gd name="adj" fmla="val 16667"/>
            </a:avLst>
          </a:prstGeom>
          <a:noFill/>
          <a:ln w="19050" algn="ctr">
            <a:solidFill>
              <a:srgbClr val="3366FF"/>
            </a:solidFill>
            <a:round/>
            <a:headEnd/>
            <a:tailEnd/>
          </a:ln>
          <a:effectLst/>
        </p:spPr>
        <p:txBody>
          <a:bodyPr wrap="square">
            <a:spAutoFit/>
          </a:bodyPr>
          <a:lstStyle/>
          <a:p>
            <a:pPr defTabSz="800100" latinLnBrk="1">
              <a:lnSpc>
                <a:spcPct val="100000"/>
              </a:lnSpc>
              <a:defRPr/>
            </a:pPr>
            <a:r>
              <a:rPr lang="en-US" altLang="ko-KR" sz="2400" b="0" dirty="0"/>
              <a:t>Variety and difference appear more as a threat than an opportunity.</a:t>
            </a:r>
            <a:endParaRPr lang="zh-CN" altLang="en-US" sz="2400" dirty="0">
              <a:solidFill>
                <a:schemeClr val="bg1"/>
              </a:solidFill>
              <a:effectLst>
                <a:outerShdw blurRad="38100" dist="38100" dir="2700000" algn="tl">
                  <a:srgbClr val="C0C0C0"/>
                </a:outerShdw>
              </a:effectLst>
            </a:endParaRPr>
          </a:p>
        </p:txBody>
      </p:sp>
      <p:sp>
        <p:nvSpPr>
          <p:cNvPr id="3" name="右箭头 2"/>
          <p:cNvSpPr/>
          <p:nvPr/>
        </p:nvSpPr>
        <p:spPr>
          <a:xfrm>
            <a:off x="2665927" y="3612524"/>
            <a:ext cx="502276" cy="251138"/>
          </a:xfrm>
          <a:prstGeom prst="rightArrow">
            <a:avLst/>
          </a:prstGeom>
          <a:solidFill>
            <a:schemeClr val="accent1">
              <a:lumMod val="75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114022" y="4412087"/>
            <a:ext cx="1392499" cy="521594"/>
          </a:xfrm>
          <a:prstGeom prst="roundRect">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Para. 3</a:t>
            </a:r>
            <a:endParaRPr lang="en-US" altLang="zh-CN" sz="2800" dirty="0"/>
          </a:p>
        </p:txBody>
      </p:sp>
      <p:sp>
        <p:nvSpPr>
          <p:cNvPr id="12" name="圆角矩形 11"/>
          <p:cNvSpPr/>
          <p:nvPr/>
        </p:nvSpPr>
        <p:spPr>
          <a:xfrm>
            <a:off x="1114022" y="5461580"/>
            <a:ext cx="1392499" cy="521594"/>
          </a:xfrm>
          <a:prstGeom prst="roundRect">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Para. 4</a:t>
            </a:r>
            <a:endParaRPr lang="en-US" altLang="zh-CN" sz="2800" dirty="0"/>
          </a:p>
        </p:txBody>
      </p:sp>
      <p:sp>
        <p:nvSpPr>
          <p:cNvPr id="13" name="AutoShape 23">
            <a:hlinkClick r:id="rId4" action="ppaction://hlinksldjump"/>
          </p:cNvPr>
          <p:cNvSpPr>
            <a:spLocks noChangeArrowheads="1"/>
          </p:cNvSpPr>
          <p:nvPr/>
        </p:nvSpPr>
        <p:spPr bwMode="auto">
          <a:xfrm>
            <a:off x="3441792" y="4213183"/>
            <a:ext cx="8026845" cy="919401"/>
          </a:xfrm>
          <a:prstGeom prst="roundRect">
            <a:avLst>
              <a:gd name="adj" fmla="val 16667"/>
            </a:avLst>
          </a:prstGeom>
          <a:noFill/>
          <a:ln w="1905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latinLnBrk="1" hangingPunct="1">
              <a:lnSpc>
                <a:spcPct val="100000"/>
              </a:lnSpc>
            </a:pPr>
            <a:r>
              <a:rPr lang="en-US" altLang="ko-KR" b="0" dirty="0">
                <a:latin typeface="Calibri" panose="020F0502020204030204" pitchFamily="34" charset="0"/>
                <a:cs typeface="Calibri" panose="020F0502020204030204" pitchFamily="34" charset="0"/>
              </a:rPr>
              <a:t>Reading books allows us to enjoy this variety and difference in safety and provides us with an opportunity to grow.</a:t>
            </a:r>
            <a:endParaRPr lang="zh-CN" altLang="en-US" b="0" dirty="0">
              <a:latin typeface="Calibri" panose="020F0502020204030204" pitchFamily="34" charset="0"/>
              <a:cs typeface="Calibri" panose="020F0502020204030204" pitchFamily="34" charset="0"/>
            </a:endParaRPr>
          </a:p>
        </p:txBody>
      </p:sp>
      <p:sp>
        <p:nvSpPr>
          <p:cNvPr id="14" name="右箭头 13"/>
          <p:cNvSpPr/>
          <p:nvPr/>
        </p:nvSpPr>
        <p:spPr>
          <a:xfrm>
            <a:off x="2665927" y="4553926"/>
            <a:ext cx="502276" cy="251138"/>
          </a:xfrm>
          <a:prstGeom prst="rightArrow">
            <a:avLst/>
          </a:prstGeom>
          <a:solidFill>
            <a:schemeClr val="accent1">
              <a:lumMod val="75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2769672" y="5615754"/>
            <a:ext cx="502276" cy="251138"/>
          </a:xfrm>
          <a:prstGeom prst="rightArrow">
            <a:avLst/>
          </a:prstGeom>
          <a:solidFill>
            <a:schemeClr val="accent1">
              <a:lumMod val="75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23">
            <a:hlinkClick r:id="rId5" action="ppaction://hlinksldjump"/>
          </p:cNvPr>
          <p:cNvSpPr>
            <a:spLocks noChangeArrowheads="1"/>
          </p:cNvSpPr>
          <p:nvPr/>
        </p:nvSpPr>
        <p:spPr bwMode="auto">
          <a:xfrm>
            <a:off x="3455831" y="5262677"/>
            <a:ext cx="8012806" cy="919401"/>
          </a:xfrm>
          <a:prstGeom prst="roundRect">
            <a:avLst>
              <a:gd name="adj" fmla="val 16667"/>
            </a:avLst>
          </a:prstGeom>
          <a:noFill/>
          <a:ln w="1905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latinLnBrk="1" hangingPunct="1">
              <a:lnSpc>
                <a:spcPct val="100000"/>
              </a:lnSpc>
            </a:pPr>
            <a:r>
              <a:rPr lang="en-US" altLang="ko-KR" b="0" dirty="0">
                <a:latin typeface="Calibri" panose="020F0502020204030204" pitchFamily="34" charset="0"/>
                <a:cs typeface="Calibri" panose="020F0502020204030204" pitchFamily="34" charset="0"/>
              </a:rPr>
              <a:t>If we ever question the truth of the power of reading books, we should take the trouble to go </a:t>
            </a:r>
            <a:r>
              <a:rPr lang="en-US" altLang="ko-KR" b="0" dirty="0" smtClean="0">
                <a:latin typeface="Calibri" panose="020F0502020204030204" pitchFamily="34" charset="0"/>
                <a:cs typeface="Calibri" panose="020F0502020204030204" pitchFamily="34" charset="0"/>
              </a:rPr>
              <a:t>to...</a:t>
            </a:r>
            <a:endParaRPr lang="en-US" altLang="ko-KR"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1225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p:cNvSpPr>
          <p:nvPr/>
        </p:nvSpPr>
        <p:spPr bwMode="auto">
          <a:xfrm>
            <a:off x="579907" y="1918193"/>
            <a:ext cx="1113578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buFont typeface="Arial" pitchFamily="34" charset="0"/>
              <a:buNone/>
            </a:pPr>
            <a:r>
              <a:rPr lang="en-US" altLang="zh-CN" sz="2800" dirty="0"/>
              <a:t>Read </a:t>
            </a:r>
            <a:r>
              <a:rPr lang="en-US" altLang="zh-CN" sz="2800" dirty="0" smtClean="0"/>
              <a:t>paras</a:t>
            </a:r>
            <a:r>
              <a:rPr lang="en-US" altLang="zh-CN" sz="2800" dirty="0"/>
              <a:t>.</a:t>
            </a:r>
            <a:r>
              <a:rPr lang="en-US" altLang="zh-CN" sz="2800" dirty="0" smtClean="0"/>
              <a:t> </a:t>
            </a:r>
            <a:r>
              <a:rPr lang="en-US" altLang="zh-CN" sz="2800" dirty="0"/>
              <a:t>2-6 and locate the topic sentence in each paragraph.</a:t>
            </a:r>
          </a:p>
        </p:txBody>
      </p:sp>
      <p:sp>
        <p:nvSpPr>
          <p:cNvPr id="6" name="Rectangle 2"/>
          <p:cNvSpPr>
            <a:spLocks noGrp="1"/>
          </p:cNvSpPr>
          <p:nvPr>
            <p:ph type="title"/>
          </p:nvPr>
        </p:nvSpPr>
        <p:spPr>
          <a:xfrm>
            <a:off x="3329187" y="1019624"/>
            <a:ext cx="5100035" cy="1143000"/>
          </a:xfrm>
        </p:spPr>
        <p:txBody>
          <a:bodyPr>
            <a:normAutofit/>
          </a:bodyPr>
          <a:lstStyle/>
          <a:p>
            <a:r>
              <a:rPr lang="en-US" altLang="zh-CN" sz="4000" b="1" dirty="0" smtClean="0">
                <a:solidFill>
                  <a:schemeClr val="accent2">
                    <a:lumMod val="75000"/>
                  </a:schemeClr>
                </a:solidFill>
              </a:rPr>
              <a:t>Topic-guided reading</a:t>
            </a:r>
          </a:p>
        </p:txBody>
      </p:sp>
      <p:sp>
        <p:nvSpPr>
          <p:cNvPr id="2" name="圆角矩形 1"/>
          <p:cNvSpPr/>
          <p:nvPr/>
        </p:nvSpPr>
        <p:spPr>
          <a:xfrm>
            <a:off x="1114022" y="3448318"/>
            <a:ext cx="1392499" cy="521594"/>
          </a:xfrm>
          <a:prstGeom prst="roundRect">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Para. 5</a:t>
            </a:r>
            <a:endParaRPr lang="en-US" altLang="zh-CN" sz="2800" dirty="0"/>
          </a:p>
        </p:txBody>
      </p:sp>
      <p:sp>
        <p:nvSpPr>
          <p:cNvPr id="9" name="AutoShape 21">
            <a:hlinkClick r:id="rId3" action="ppaction://hlinksldjump"/>
          </p:cNvPr>
          <p:cNvSpPr>
            <a:spLocks noChangeArrowheads="1"/>
          </p:cNvSpPr>
          <p:nvPr/>
        </p:nvSpPr>
        <p:spPr bwMode="auto">
          <a:xfrm>
            <a:off x="3387859" y="2948512"/>
            <a:ext cx="5208790" cy="1328023"/>
          </a:xfrm>
          <a:prstGeom prst="roundRect">
            <a:avLst>
              <a:gd name="adj" fmla="val 16667"/>
            </a:avLst>
          </a:prstGeom>
          <a:noFill/>
          <a:ln w="19050" algn="ctr">
            <a:solidFill>
              <a:srgbClr val="3366FF"/>
            </a:solidFill>
            <a:round/>
            <a:headEnd/>
            <a:tailEnd/>
          </a:ln>
          <a:effectLst/>
        </p:spPr>
        <p:txBody>
          <a:bodyPr wrap="square">
            <a:spAutoFit/>
          </a:bodyPr>
          <a:lstStyle/>
          <a:p>
            <a:pPr defTabSz="800100" latinLnBrk="1">
              <a:lnSpc>
                <a:spcPct val="100000"/>
              </a:lnSpc>
              <a:defRPr/>
            </a:pPr>
            <a:r>
              <a:rPr lang="en-US" altLang="ko-KR" sz="2400" dirty="0"/>
              <a:t>The power of reading </a:t>
            </a:r>
          </a:p>
          <a:p>
            <a:pPr marL="342900" indent="-342900" defTabSz="800100" latinLnBrk="1">
              <a:lnSpc>
                <a:spcPct val="100000"/>
              </a:lnSpc>
              <a:buFont typeface="Arial" panose="020B0604020202020204" pitchFamily="34" charset="0"/>
              <a:buChar char="•"/>
              <a:defRPr/>
            </a:pPr>
            <a:r>
              <a:rPr lang="en-US" altLang="ko-KR" sz="2400" dirty="0"/>
              <a:t>Our emotions are stimulated.</a:t>
            </a:r>
          </a:p>
          <a:p>
            <a:pPr marL="342900" indent="-342900" defTabSz="800100" latinLnBrk="1">
              <a:lnSpc>
                <a:spcPct val="100000"/>
              </a:lnSpc>
              <a:buFont typeface="Arial" panose="020B0604020202020204" pitchFamily="34" charset="0"/>
              <a:buChar char="•"/>
              <a:defRPr/>
            </a:pPr>
            <a:r>
              <a:rPr lang="en-US" altLang="ko-KR" sz="2400" dirty="0"/>
              <a:t>Other people/cultures aren’t distant.</a:t>
            </a:r>
          </a:p>
        </p:txBody>
      </p:sp>
      <p:sp>
        <p:nvSpPr>
          <p:cNvPr id="3" name="右箭头 2"/>
          <p:cNvSpPr/>
          <p:nvPr/>
        </p:nvSpPr>
        <p:spPr>
          <a:xfrm>
            <a:off x="2665927" y="3612524"/>
            <a:ext cx="502276" cy="251138"/>
          </a:xfrm>
          <a:prstGeom prst="rightArrow">
            <a:avLst/>
          </a:prstGeom>
          <a:solidFill>
            <a:schemeClr val="accent1">
              <a:lumMod val="75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114022" y="4412087"/>
            <a:ext cx="1392499" cy="521594"/>
          </a:xfrm>
          <a:prstGeom prst="roundRect">
            <a:avLst/>
          </a:prstGeom>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Para. </a:t>
            </a:r>
            <a:r>
              <a:rPr lang="en-US" altLang="zh-CN" sz="2800" dirty="0"/>
              <a:t>6</a:t>
            </a:r>
          </a:p>
        </p:txBody>
      </p:sp>
      <p:sp>
        <p:nvSpPr>
          <p:cNvPr id="13" name="AutoShape 23">
            <a:hlinkClick r:id="rId4" action="ppaction://hlinksldjump"/>
          </p:cNvPr>
          <p:cNvSpPr>
            <a:spLocks noChangeArrowheads="1"/>
          </p:cNvSpPr>
          <p:nvPr/>
        </p:nvSpPr>
        <p:spPr bwMode="auto">
          <a:xfrm>
            <a:off x="3387860" y="4407439"/>
            <a:ext cx="5208790" cy="1328023"/>
          </a:xfrm>
          <a:prstGeom prst="roundRect">
            <a:avLst>
              <a:gd name="adj" fmla="val 16667"/>
            </a:avLst>
          </a:prstGeom>
          <a:noFill/>
          <a:ln w="1905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latinLnBrk="1" hangingPunct="1">
              <a:lnSpc>
                <a:spcPct val="100000"/>
              </a:lnSpc>
            </a:pPr>
            <a:r>
              <a:rPr lang="en-US" altLang="ko-KR" b="0" dirty="0">
                <a:latin typeface="Calibri" panose="020F0502020204030204" pitchFamily="34" charset="0"/>
                <a:cs typeface="Calibri" panose="020F0502020204030204" pitchFamily="34" charset="0"/>
              </a:rPr>
              <a:t>As soon as we are able to listen, books are supremely influential in the way we live.</a:t>
            </a:r>
          </a:p>
        </p:txBody>
      </p:sp>
      <p:sp>
        <p:nvSpPr>
          <p:cNvPr id="14" name="右箭头 13"/>
          <p:cNvSpPr/>
          <p:nvPr/>
        </p:nvSpPr>
        <p:spPr>
          <a:xfrm>
            <a:off x="2665927" y="4553926"/>
            <a:ext cx="502276" cy="251138"/>
          </a:xfrm>
          <a:prstGeom prst="rightArrow">
            <a:avLst/>
          </a:prstGeom>
          <a:solidFill>
            <a:schemeClr val="accent1">
              <a:lumMod val="75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866" name="Picture 2">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5366" y="3672863"/>
            <a:ext cx="2778273" cy="2901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32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a:solidFill>
                  <a:schemeClr val="accent2">
                    <a:lumMod val="20000"/>
                    <a:lumOff val="80000"/>
                  </a:schemeClr>
                </a:solidFill>
              </a:rPr>
              <a:t>Text Organization </a:t>
            </a:r>
            <a:endParaRPr lang="en-US" altLang="zh-CN" b="1" dirty="0" smtClean="0">
              <a:solidFill>
                <a:schemeClr val="accent2">
                  <a:lumMod val="20000"/>
                  <a:lumOff val="80000"/>
                </a:schemeClr>
              </a:solidFill>
            </a:endParaRPr>
          </a:p>
        </p:txBody>
      </p:sp>
      <p:pic>
        <p:nvPicPr>
          <p:cNvPr id="1026"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93" y="2470328"/>
            <a:ext cx="2709594" cy="356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421487" y="1235502"/>
            <a:ext cx="6096000" cy="1015663"/>
          </a:xfrm>
          <a:prstGeom prst="rect">
            <a:avLst/>
          </a:prstGeom>
        </p:spPr>
        <p:txBody>
          <a:bodyPr>
            <a:spAutoFit/>
          </a:bodyPr>
          <a:lstStyle/>
          <a:p>
            <a:pPr marL="450850" indent="-450850"/>
            <a:r>
              <a:rPr lang="en-US" altLang="zh-CN" sz="3600" b="1" dirty="0"/>
              <a:t>Thomas Merton (1915–1968), </a:t>
            </a:r>
            <a:r>
              <a:rPr lang="en-US" altLang="zh-CN" sz="3600" b="1" dirty="0" smtClean="0"/>
              <a:t>         </a:t>
            </a:r>
            <a:r>
              <a:rPr lang="en-US" altLang="zh-CN" sz="2400" dirty="0" smtClean="0"/>
              <a:t>the </a:t>
            </a:r>
            <a:r>
              <a:rPr lang="en-US" altLang="zh-CN" sz="2400" dirty="0"/>
              <a:t>American monk, priest </a:t>
            </a:r>
            <a:r>
              <a:rPr lang="en-US" altLang="zh-CN" sz="2400" dirty="0" smtClean="0"/>
              <a:t> and </a:t>
            </a:r>
            <a:r>
              <a:rPr lang="en-US" altLang="zh-CN" sz="2400" dirty="0"/>
              <a:t>writer, </a:t>
            </a:r>
            <a:endParaRPr lang="zh-CN" altLang="en-US" sz="2400" dirty="0"/>
          </a:p>
        </p:txBody>
      </p:sp>
      <p:sp>
        <p:nvSpPr>
          <p:cNvPr id="8" name="AutoShape 19"/>
          <p:cNvSpPr>
            <a:spLocks noChangeArrowheads="1"/>
          </p:cNvSpPr>
          <p:nvPr/>
        </p:nvSpPr>
        <p:spPr bwMode="auto">
          <a:xfrm>
            <a:off x="3685213" y="2251165"/>
            <a:ext cx="7075086" cy="505992"/>
          </a:xfrm>
          <a:prstGeom prst="cloudCallout">
            <a:avLst>
              <a:gd name="adj1" fmla="val -60722"/>
              <a:gd name="adj2" fmla="val 110843"/>
            </a:avLst>
          </a:prstGeom>
          <a:solidFill>
            <a:schemeClr val="bg1"/>
          </a:solidFill>
          <a:ln w="28575">
            <a:solidFill>
              <a:schemeClr val="accent2">
                <a:lumMod val="50000"/>
              </a:schemeClr>
            </a:solidFill>
            <a:round/>
            <a:headEnd/>
            <a:tailEnd/>
          </a:ln>
        </p:spPr>
        <p:txBody>
          <a:bodyPr wrap="square" lIns="0" tIns="0" rIns="0" bIns="0">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Aft>
                <a:spcPct val="35000"/>
              </a:spcAft>
            </a:pPr>
            <a:r>
              <a:rPr lang="en-US" altLang="zh-CN" dirty="0" smtClean="0"/>
              <a:t>Seven questions </a:t>
            </a:r>
            <a:r>
              <a:rPr lang="en-US" altLang="zh-CN" dirty="0"/>
              <a:t>about </a:t>
            </a:r>
            <a:r>
              <a:rPr lang="en-US" altLang="zh-CN" dirty="0" smtClean="0"/>
              <a:t>reading</a:t>
            </a:r>
            <a:endParaRPr lang="en-US" altLang="zh-CN" dirty="0"/>
          </a:p>
        </p:txBody>
      </p:sp>
      <p:sp>
        <p:nvSpPr>
          <p:cNvPr id="3" name="TextBox 2"/>
          <p:cNvSpPr txBox="1"/>
          <p:nvPr/>
        </p:nvSpPr>
        <p:spPr>
          <a:xfrm>
            <a:off x="3973132" y="3097368"/>
            <a:ext cx="7424671" cy="3108543"/>
          </a:xfrm>
          <a:prstGeom prst="rect">
            <a:avLst/>
          </a:prstGeom>
          <a:noFill/>
        </p:spPr>
        <p:txBody>
          <a:bodyPr wrap="square" rtlCol="0">
            <a:spAutoFit/>
          </a:bodyPr>
          <a:lstStyle/>
          <a:p>
            <a:pPr marL="342900" indent="-342900">
              <a:buAutoNum type="arabicPeriod"/>
            </a:pP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Which are the </a:t>
            </a:r>
            <a:r>
              <a:rPr lang="en-US" altLang="zh-CN" sz="2800" dirty="0">
                <a:solidFill>
                  <a:schemeClr val="tx2">
                    <a:lumMod val="50000"/>
                  </a:schemeClr>
                </a:solidFill>
                <a:latin typeface="Times New Roman" panose="02020603050405020304" pitchFamily="18" charset="0"/>
                <a:cs typeface="Times New Roman" panose="02020603050405020304" pitchFamily="18" charset="0"/>
              </a:rPr>
              <a:t>last three books you have </a:t>
            </a: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read?</a:t>
            </a:r>
          </a:p>
          <a:p>
            <a:pPr marL="342900" indent="-342900">
              <a:buAutoNum type="arabicPeriod"/>
            </a:pP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Which three </a:t>
            </a:r>
            <a:r>
              <a:rPr lang="en-US" altLang="zh-CN" sz="2800" dirty="0">
                <a:solidFill>
                  <a:schemeClr val="tx2">
                    <a:lumMod val="50000"/>
                  </a:schemeClr>
                </a:solidFill>
                <a:latin typeface="Times New Roman" panose="02020603050405020304" pitchFamily="18" charset="0"/>
                <a:cs typeface="Times New Roman" panose="02020603050405020304" pitchFamily="18" charset="0"/>
              </a:rPr>
              <a:t>books you are reading </a:t>
            </a: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now?</a:t>
            </a:r>
          </a:p>
          <a:p>
            <a:pPr marL="342900" indent="-342900">
              <a:buAutoNum type="arabicPeriod"/>
            </a:pP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Which books do you </a:t>
            </a:r>
            <a:r>
              <a:rPr lang="en-US" altLang="zh-CN" sz="2800" dirty="0">
                <a:solidFill>
                  <a:schemeClr val="tx2">
                    <a:lumMod val="50000"/>
                  </a:schemeClr>
                </a:solidFill>
                <a:latin typeface="Times New Roman" panose="02020603050405020304" pitchFamily="18" charset="0"/>
                <a:cs typeface="Times New Roman" panose="02020603050405020304" pitchFamily="18" charset="0"/>
              </a:rPr>
              <a:t>intend to </a:t>
            </a: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read?</a:t>
            </a:r>
          </a:p>
          <a:p>
            <a:pPr marL="342900" indent="-342900">
              <a:buAutoNum type="arabicPeriod"/>
            </a:pP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Which books have </a:t>
            </a:r>
            <a:r>
              <a:rPr lang="en-US" altLang="zh-CN" sz="2800" dirty="0">
                <a:solidFill>
                  <a:schemeClr val="tx2">
                    <a:lumMod val="50000"/>
                  </a:schemeClr>
                </a:solidFill>
                <a:latin typeface="Times New Roman" panose="02020603050405020304" pitchFamily="18" charset="0"/>
                <a:cs typeface="Times New Roman" panose="02020603050405020304" pitchFamily="18" charset="0"/>
              </a:rPr>
              <a:t>influenced </a:t>
            </a: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you?</a:t>
            </a:r>
          </a:p>
          <a:p>
            <a:pPr marL="342900" indent="-342900">
              <a:buAutoNum type="arabicPeriod"/>
            </a:pP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How did they influence </a:t>
            </a:r>
            <a:r>
              <a:rPr lang="en-US" altLang="zh-CN" sz="2800" dirty="0">
                <a:solidFill>
                  <a:schemeClr val="tx2">
                    <a:lumMod val="50000"/>
                  </a:schemeClr>
                </a:solidFill>
                <a:latin typeface="Times New Roman" panose="02020603050405020304" pitchFamily="18" charset="0"/>
                <a:cs typeface="Times New Roman" panose="02020603050405020304" pitchFamily="18" charset="0"/>
              </a:rPr>
              <a:t>you</a:t>
            </a: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a:t>
            </a:r>
          </a:p>
          <a:p>
            <a:pPr marL="342900" indent="-342900">
              <a:buAutoNum type="arabicPeriod"/>
            </a:pPr>
            <a:r>
              <a:rPr lang="en-US" altLang="zh-CN" sz="2800" dirty="0">
                <a:solidFill>
                  <a:schemeClr val="tx2">
                    <a:lumMod val="50000"/>
                  </a:schemeClr>
                </a:solidFill>
                <a:latin typeface="Times New Roman" panose="02020603050405020304" pitchFamily="18" charset="0"/>
                <a:cs typeface="Times New Roman" panose="02020603050405020304" pitchFamily="18" charset="0"/>
              </a:rPr>
              <a:t>Which </a:t>
            </a: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book do you think everyone </a:t>
            </a:r>
            <a:r>
              <a:rPr lang="en-US" altLang="zh-CN" sz="2800" dirty="0">
                <a:solidFill>
                  <a:schemeClr val="tx2">
                    <a:lumMod val="50000"/>
                  </a:schemeClr>
                </a:solidFill>
                <a:latin typeface="Times New Roman" panose="02020603050405020304" pitchFamily="18" charset="0"/>
                <a:cs typeface="Times New Roman" panose="02020603050405020304" pitchFamily="18" charset="0"/>
              </a:rPr>
              <a:t>should </a:t>
            </a: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read?</a:t>
            </a:r>
          </a:p>
          <a:p>
            <a:pPr marL="342900" indent="-342900">
              <a:buAutoNum type="arabicPeriod"/>
            </a:pPr>
            <a:r>
              <a:rPr lang="en-US" altLang="zh-CN" sz="2800" dirty="0" smtClean="0">
                <a:solidFill>
                  <a:schemeClr val="tx2">
                    <a:lumMod val="50000"/>
                  </a:schemeClr>
                </a:solidFill>
                <a:latin typeface="Times New Roman" panose="02020603050405020304" pitchFamily="18" charset="0"/>
                <a:cs typeface="Times New Roman" panose="02020603050405020304" pitchFamily="18" charset="0"/>
              </a:rPr>
              <a:t> Why should they read it?</a:t>
            </a:r>
            <a:endParaRPr lang="zh-CN" altLang="en-US" sz="28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0759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5807" name="Picture 15" descr="ms_store_logo">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l="46564" t="50055" r="11591" b="4857"/>
          <a:stretch>
            <a:fillRect/>
          </a:stretch>
        </p:blipFill>
        <p:spPr bwMode="auto">
          <a:xfrm>
            <a:off x="561872" y="3134602"/>
            <a:ext cx="2976033"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5808" name="Picture 16" descr="ms_store_logo"/>
          <p:cNvPicPr>
            <a:picLocks noChangeAspect="1" noChangeArrowheads="1"/>
          </p:cNvPicPr>
          <p:nvPr/>
        </p:nvPicPr>
        <p:blipFill>
          <a:blip r:embed="rId3">
            <a:extLst>
              <a:ext uri="{28A0092B-C50C-407E-A947-70E740481C1C}">
                <a14:useLocalDpi xmlns:a14="http://schemas.microsoft.com/office/drawing/2010/main" val="0"/>
              </a:ext>
            </a:extLst>
          </a:blip>
          <a:srcRect l="4666" t="5850" r="53436" b="51601"/>
          <a:stretch>
            <a:fillRect/>
          </a:stretch>
        </p:blipFill>
        <p:spPr bwMode="auto">
          <a:xfrm>
            <a:off x="8508642" y="3216962"/>
            <a:ext cx="30734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5809" name="Picture 17" descr="ms_store_logo"/>
          <p:cNvPicPr>
            <a:picLocks noChangeAspect="1" noChangeArrowheads="1"/>
          </p:cNvPicPr>
          <p:nvPr/>
        </p:nvPicPr>
        <p:blipFill>
          <a:blip r:embed="rId3">
            <a:extLst>
              <a:ext uri="{28A0092B-C50C-407E-A947-70E740481C1C}">
                <a14:useLocalDpi xmlns:a14="http://schemas.microsoft.com/office/drawing/2010/main" val="0"/>
              </a:ext>
            </a:extLst>
          </a:blip>
          <a:srcRect l="4616" t="50055" r="55846" b="4912"/>
          <a:stretch>
            <a:fillRect/>
          </a:stretch>
        </p:blipFill>
        <p:spPr bwMode="auto">
          <a:xfrm>
            <a:off x="4104855" y="3134602"/>
            <a:ext cx="364913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5810" name="Text Box 18"/>
          <p:cNvSpPr txBox="1">
            <a:spLocks noChangeArrowheads="1"/>
          </p:cNvSpPr>
          <p:nvPr/>
        </p:nvSpPr>
        <p:spPr bwMode="auto">
          <a:xfrm>
            <a:off x="723096" y="3403737"/>
            <a:ext cx="287866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Bef>
                <a:spcPct val="50000"/>
              </a:spcBef>
              <a:spcAft>
                <a:spcPct val="35000"/>
              </a:spcAft>
            </a:pPr>
            <a:r>
              <a:rPr lang="en-US" altLang="zh-CN" dirty="0"/>
              <a:t>William Blake’s</a:t>
            </a:r>
            <a:r>
              <a:rPr lang="en-US" altLang="zh-CN" b="0" dirty="0"/>
              <a:t> </a:t>
            </a:r>
            <a:r>
              <a:rPr lang="en-US" altLang="zh-CN" dirty="0"/>
              <a:t>poetic works</a:t>
            </a:r>
          </a:p>
        </p:txBody>
      </p:sp>
      <p:sp>
        <p:nvSpPr>
          <p:cNvPr id="1185811" name="Text Box 19"/>
          <p:cNvSpPr txBox="1">
            <a:spLocks noChangeArrowheads="1"/>
          </p:cNvSpPr>
          <p:nvPr/>
        </p:nvSpPr>
        <p:spPr bwMode="auto">
          <a:xfrm>
            <a:off x="4104855" y="3403737"/>
            <a:ext cx="364913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Bef>
                <a:spcPct val="50000"/>
              </a:spcBef>
              <a:spcAft>
                <a:spcPct val="35000"/>
              </a:spcAft>
            </a:pPr>
            <a:r>
              <a:rPr lang="en-US" altLang="zh-CN" dirty="0">
                <a:solidFill>
                  <a:schemeClr val="bg1"/>
                </a:solidFill>
              </a:rPr>
              <a:t>Plays by ancient Greek thinkers and writers</a:t>
            </a:r>
            <a:endParaRPr lang="en-US" altLang="zh-CN" b="0" dirty="0">
              <a:solidFill>
                <a:schemeClr val="bg1"/>
              </a:solidFill>
            </a:endParaRPr>
          </a:p>
        </p:txBody>
      </p:sp>
      <p:sp>
        <p:nvSpPr>
          <p:cNvPr id="1185812" name="Text Box 20"/>
          <p:cNvSpPr txBox="1">
            <a:spLocks noChangeArrowheads="1"/>
          </p:cNvSpPr>
          <p:nvPr/>
        </p:nvSpPr>
        <p:spPr bwMode="auto">
          <a:xfrm>
            <a:off x="8566568" y="3569936"/>
            <a:ext cx="326267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Bef>
                <a:spcPct val="50000"/>
              </a:spcBef>
              <a:spcAft>
                <a:spcPct val="35000"/>
              </a:spcAft>
            </a:pPr>
            <a:r>
              <a:rPr lang="en-US" altLang="zh-CN" dirty="0">
                <a:solidFill>
                  <a:schemeClr val="bg1"/>
                </a:solidFill>
              </a:rPr>
              <a:t>Religious writings</a:t>
            </a:r>
          </a:p>
        </p:txBody>
      </p:sp>
      <p:sp>
        <p:nvSpPr>
          <p:cNvPr id="1185813" name="AutoShape 21"/>
          <p:cNvSpPr>
            <a:spLocks noChangeArrowheads="1"/>
          </p:cNvSpPr>
          <p:nvPr/>
        </p:nvSpPr>
        <p:spPr bwMode="auto">
          <a:xfrm rot="-1996493">
            <a:off x="2990892" y="2620999"/>
            <a:ext cx="960967" cy="433900"/>
          </a:xfrm>
          <a:prstGeom prst="leftArrow">
            <a:avLst>
              <a:gd name="adj1" fmla="val 50000"/>
              <a:gd name="adj2" fmla="val 50000"/>
            </a:avLst>
          </a:prstGeom>
          <a:solidFill>
            <a:srgbClr val="B2B2B2"/>
          </a:solidFill>
          <a:ln w="9525"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85814" name="AutoShape 22"/>
          <p:cNvSpPr>
            <a:spLocks noChangeArrowheads="1"/>
          </p:cNvSpPr>
          <p:nvPr/>
        </p:nvSpPr>
        <p:spPr bwMode="auto">
          <a:xfrm rot="12903706">
            <a:off x="7594362" y="2661516"/>
            <a:ext cx="1094582" cy="380390"/>
          </a:xfrm>
          <a:prstGeom prst="leftArrow">
            <a:avLst>
              <a:gd name="adj1" fmla="val 50000"/>
              <a:gd name="adj2" fmla="val 50000"/>
            </a:avLst>
          </a:prstGeom>
          <a:solidFill>
            <a:srgbClr val="B2B2B2"/>
          </a:solidFill>
          <a:ln w="9525"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85815" name="AutoShape 23"/>
          <p:cNvSpPr>
            <a:spLocks noChangeArrowheads="1"/>
          </p:cNvSpPr>
          <p:nvPr/>
        </p:nvSpPr>
        <p:spPr bwMode="auto">
          <a:xfrm rot="16200000">
            <a:off x="5668573" y="2691614"/>
            <a:ext cx="469900" cy="480484"/>
          </a:xfrm>
          <a:prstGeom prst="leftArrow">
            <a:avLst>
              <a:gd name="adj1" fmla="val 50000"/>
              <a:gd name="adj2" fmla="val 32599"/>
            </a:avLst>
          </a:prstGeom>
          <a:solidFill>
            <a:srgbClr val="B2B2B2"/>
          </a:solidFill>
          <a:ln w="9525"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85819" name="Rectangle 27"/>
          <p:cNvSpPr>
            <a:spLocks/>
          </p:cNvSpPr>
          <p:nvPr/>
        </p:nvSpPr>
        <p:spPr bwMode="auto">
          <a:xfrm>
            <a:off x="2526140" y="4941889"/>
            <a:ext cx="8832849"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55600" indent="-3556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20000"/>
              </a:lnSpc>
              <a:spcBef>
                <a:spcPct val="10000"/>
              </a:spcBef>
              <a:spcAft>
                <a:spcPct val="10000"/>
              </a:spcAft>
              <a:buFont typeface="Arial" pitchFamily="34" charset="0"/>
              <a:buBlip>
                <a:blip r:embed="rId4"/>
              </a:buBlip>
            </a:pPr>
            <a:r>
              <a:rPr lang="en-US" altLang="zh-CN" dirty="0">
                <a:solidFill>
                  <a:srgbClr val="0066CC"/>
                </a:solidFill>
              </a:rPr>
              <a:t>to discover the real meaning of </a:t>
            </a:r>
            <a:r>
              <a:rPr lang="en-US" altLang="zh-CN" dirty="0" smtClean="0">
                <a:solidFill>
                  <a:srgbClr val="0066CC"/>
                </a:solidFill>
              </a:rPr>
              <a:t>my life</a:t>
            </a:r>
          </a:p>
          <a:p>
            <a:pPr>
              <a:lnSpc>
                <a:spcPct val="120000"/>
              </a:lnSpc>
              <a:spcBef>
                <a:spcPct val="10000"/>
              </a:spcBef>
              <a:spcAft>
                <a:spcPct val="10000"/>
              </a:spcAft>
              <a:buFont typeface="Arial" pitchFamily="34" charset="0"/>
              <a:buBlip>
                <a:blip r:embed="rId4"/>
              </a:buBlip>
            </a:pPr>
            <a:r>
              <a:rPr lang="en-US" altLang="zh-CN" dirty="0" smtClean="0">
                <a:solidFill>
                  <a:srgbClr val="0066CC"/>
                </a:solidFill>
              </a:rPr>
              <a:t>to get out of the confusion and  meaninglessness of the current society</a:t>
            </a:r>
            <a:endParaRPr lang="en-US" altLang="zh-CN" dirty="0">
              <a:solidFill>
                <a:srgbClr val="0066CC"/>
              </a:solidFill>
            </a:endParaRPr>
          </a:p>
        </p:txBody>
      </p:sp>
      <p:pic>
        <p:nvPicPr>
          <p:cNvPr id="2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8415" y="1184857"/>
            <a:ext cx="3387482" cy="1447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8" name="AutoShape 13"/>
          <p:cNvSpPr>
            <a:spLocks noChangeArrowheads="1"/>
          </p:cNvSpPr>
          <p:nvPr/>
        </p:nvSpPr>
        <p:spPr bwMode="auto">
          <a:xfrm>
            <a:off x="3718006" y="2164527"/>
            <a:ext cx="4105194" cy="469916"/>
          </a:xfrm>
          <a:prstGeom prst="flowChartAlternateProcess">
            <a:avLst/>
          </a:prstGeom>
          <a:noFill/>
          <a:ln w="19050" algn="ctr">
            <a:noFill/>
            <a:miter lim="800000"/>
            <a:headEnd/>
            <a:tailEnd/>
          </a:ln>
          <a:extLst>
            <a:ext uri="{909E8E84-426E-40DD-AFC4-6F175D3DCCD1}">
              <a14:hiddenFill xmlns:a14="http://schemas.microsoft.com/office/drawing/2010/main">
                <a:solidFill>
                  <a:srgbClr val="FFFFFF"/>
                </a:solidFill>
              </a14:hiddenFill>
            </a:ext>
          </a:extLst>
        </p:spPr>
        <p:txBody>
          <a:bodyPr wrap="square" lIns="18000" rIns="18000">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gn="ctr" eaLnBrk="1" hangingPunct="1">
              <a:lnSpc>
                <a:spcPct val="90000"/>
              </a:lnSpc>
              <a:spcAft>
                <a:spcPct val="35000"/>
              </a:spcAft>
            </a:pPr>
            <a:r>
              <a:rPr lang="en-US" altLang="zh-CN" dirty="0">
                <a:solidFill>
                  <a:schemeClr val="bg1"/>
                </a:solidFill>
              </a:rPr>
              <a:t>Books </a:t>
            </a:r>
            <a:r>
              <a:rPr lang="en-US" altLang="zh-CN" dirty="0" smtClean="0">
                <a:solidFill>
                  <a:schemeClr val="bg1"/>
                </a:solidFill>
              </a:rPr>
              <a:t>have influenced</a:t>
            </a:r>
            <a:endParaRPr lang="en-US" altLang="zh-CN" dirty="0">
              <a:solidFill>
                <a:schemeClr val="bg1"/>
              </a:solidFill>
            </a:endParaRPr>
          </a:p>
        </p:txBody>
      </p:sp>
      <p:pic>
        <p:nvPicPr>
          <p:cNvPr id="2051" name="Picture 3">
            <a:hlinkClick r:id="rId7" action="ppaction://hlinksldjump"/>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97" y="4941889"/>
            <a:ext cx="1376160" cy="156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687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fade">
                                      <p:cBhvr>
                                        <p:cTn id="7" dur="500"/>
                                        <p:tgtEl>
                                          <p:spTgt spid="317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8580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858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858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8580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858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8580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051"/>
                                        </p:tgtEl>
                                        <p:attrNameLst>
                                          <p:attrName>style.visibility</p:attrName>
                                        </p:attrNameLst>
                                      </p:cBhvr>
                                      <p:to>
                                        <p:strVal val="visible"/>
                                      </p:to>
                                    </p:set>
                                    <p:animEffect transition="in" filter="fade">
                                      <p:cBhvr>
                                        <p:cTn id="30" dur="1000"/>
                                        <p:tgtEl>
                                          <p:spTgt spid="2051"/>
                                        </p:tgtEl>
                                      </p:cBhvr>
                                    </p:animEffect>
                                    <p:anim calcmode="lin" valueType="num">
                                      <p:cBhvr>
                                        <p:cTn id="31" dur="1000" fill="hold"/>
                                        <p:tgtEl>
                                          <p:spTgt spid="2051"/>
                                        </p:tgtEl>
                                        <p:attrNameLst>
                                          <p:attrName>ppt_x</p:attrName>
                                        </p:attrNameLst>
                                      </p:cBhvr>
                                      <p:tavLst>
                                        <p:tav tm="0">
                                          <p:val>
                                            <p:strVal val="#ppt_x"/>
                                          </p:val>
                                        </p:tav>
                                        <p:tav tm="100000">
                                          <p:val>
                                            <p:strVal val="#ppt_x"/>
                                          </p:val>
                                        </p:tav>
                                      </p:tavLst>
                                    </p:anim>
                                    <p:anim calcmode="lin" valueType="num">
                                      <p:cBhvr>
                                        <p:cTn id="32"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8581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858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5810" grpId="0"/>
      <p:bldP spid="1185811" grpId="0"/>
      <p:bldP spid="1185812" grpId="0"/>
      <p:bldP spid="317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p:cNvSpPr>
          <p:nvPr/>
        </p:nvSpPr>
        <p:spPr bwMode="auto">
          <a:xfrm>
            <a:off x="527051" y="1477918"/>
            <a:ext cx="11330516"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3675063" algn="l"/>
              </a:tabLst>
              <a:defRPr sz="2400" b="1">
                <a:solidFill>
                  <a:schemeClr val="tx1"/>
                </a:solidFill>
                <a:latin typeface="Century Gothic" pitchFamily="34" charset="0"/>
                <a:ea typeface="宋体" pitchFamily="2" charset="-122"/>
              </a:defRPr>
            </a:lvl1pPr>
            <a:lvl2pPr marL="742950" indent="-285750" eaLnBrk="0" hangingPunct="0">
              <a:tabLst>
                <a:tab pos="3675063" algn="l"/>
              </a:tabLst>
              <a:defRPr sz="2400" b="1">
                <a:solidFill>
                  <a:schemeClr val="tx1"/>
                </a:solidFill>
                <a:latin typeface="Century Gothic" pitchFamily="34" charset="0"/>
                <a:ea typeface="宋体" pitchFamily="2" charset="-122"/>
              </a:defRPr>
            </a:lvl2pPr>
            <a:lvl3pPr marL="1143000" indent="-228600" eaLnBrk="0" hangingPunct="0">
              <a:tabLst>
                <a:tab pos="3675063" algn="l"/>
              </a:tabLst>
              <a:defRPr sz="2400" b="1">
                <a:solidFill>
                  <a:schemeClr val="tx1"/>
                </a:solidFill>
                <a:latin typeface="Century Gothic" pitchFamily="34" charset="0"/>
                <a:ea typeface="宋体" pitchFamily="2" charset="-122"/>
              </a:defRPr>
            </a:lvl3pPr>
            <a:lvl4pPr marL="1600200" indent="-228600" eaLnBrk="0" hangingPunct="0">
              <a:tabLst>
                <a:tab pos="3675063" algn="l"/>
              </a:tabLst>
              <a:defRPr sz="2400" b="1">
                <a:solidFill>
                  <a:schemeClr val="tx1"/>
                </a:solidFill>
                <a:latin typeface="Century Gothic" pitchFamily="34" charset="0"/>
                <a:ea typeface="宋体" pitchFamily="2" charset="-122"/>
              </a:defRPr>
            </a:lvl4pPr>
            <a:lvl5pPr marL="2057400" indent="-228600" eaLnBrk="0" hangingPunct="0">
              <a:tabLst>
                <a:tab pos="3675063" algn="l"/>
              </a:tabLst>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tabLst>
                <a:tab pos="3675063" algn="l"/>
              </a:tabLs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tabLst>
                <a:tab pos="3675063" algn="l"/>
              </a:tabLs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tabLst>
                <a:tab pos="3675063" algn="l"/>
              </a:tabLs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tabLst>
                <a:tab pos="3675063" algn="l"/>
              </a:tabLst>
              <a:defRPr sz="2400" b="1">
                <a:solidFill>
                  <a:schemeClr val="tx1"/>
                </a:solidFill>
                <a:latin typeface="Century Gothic" pitchFamily="34" charset="0"/>
                <a:ea typeface="宋体" pitchFamily="2" charset="-122"/>
              </a:defRPr>
            </a:lvl9pPr>
          </a:lstStyle>
          <a:p>
            <a:pPr>
              <a:lnSpc>
                <a:spcPct val="100000"/>
              </a:lnSpc>
              <a:buFont typeface="Arial" pitchFamily="34" charset="0"/>
              <a:buNone/>
            </a:pPr>
            <a:r>
              <a:rPr lang="en-US" altLang="zh-CN" sz="2800" dirty="0"/>
              <a:t>Read </a:t>
            </a:r>
            <a:r>
              <a:rPr lang="en-US" altLang="zh-CN" sz="2800" dirty="0" smtClean="0"/>
              <a:t>paras. </a:t>
            </a:r>
            <a:r>
              <a:rPr lang="en-US" altLang="zh-CN" sz="2800" dirty="0"/>
              <a:t>8-10 and then give the definition of the following 2 terms.</a:t>
            </a:r>
          </a:p>
          <a:p>
            <a:pPr>
              <a:lnSpc>
                <a:spcPct val="90000"/>
              </a:lnSpc>
              <a:buFont typeface="Arial" pitchFamily="34" charset="0"/>
              <a:buNone/>
            </a:pPr>
            <a:endParaRPr lang="en-US" altLang="zh-CN" sz="2800" b="0" dirty="0"/>
          </a:p>
        </p:txBody>
      </p:sp>
      <p:sp>
        <p:nvSpPr>
          <p:cNvPr id="1181710" name="AutoShape 14">
            <a:hlinkClick r:id="rId2" action="ppaction://hlinksldjump"/>
          </p:cNvPr>
          <p:cNvSpPr>
            <a:spLocks noChangeArrowheads="1"/>
          </p:cNvSpPr>
          <p:nvPr/>
        </p:nvSpPr>
        <p:spPr bwMode="auto">
          <a:xfrm>
            <a:off x="719667" y="2636838"/>
            <a:ext cx="3168651" cy="792162"/>
          </a:xfrm>
          <a:prstGeom prst="horizontalScroll">
            <a:avLst>
              <a:gd name="adj" fmla="val 12500"/>
            </a:avLst>
          </a:prstGeom>
          <a:blipFill>
            <a:blip r:embed="rId3"/>
            <a:tile tx="0" ty="0" sx="100000" sy="100000" flip="none" algn="tl"/>
          </a:blipFill>
          <a:ln w="15875">
            <a:solidFill>
              <a:srgbClr val="FFFF99"/>
            </a:solidFill>
            <a:round/>
            <a:headEnd/>
            <a:tailEnd/>
          </a:ln>
          <a:effectLst/>
        </p:spPr>
        <p:txBody>
          <a:bodyPr wrap="none" anchor="ctr"/>
          <a:lstStyle/>
          <a:p>
            <a:pPr algn="ctr" defTabSz="800100">
              <a:lnSpc>
                <a:spcPct val="90000"/>
              </a:lnSpc>
              <a:spcAft>
                <a:spcPct val="35000"/>
              </a:spcAft>
              <a:defRPr/>
            </a:pPr>
            <a:r>
              <a:rPr lang="en-US" altLang="zh-CN" sz="3200" b="1" dirty="0">
                <a:solidFill>
                  <a:schemeClr val="bg1"/>
                </a:solidFill>
                <a:effectLst>
                  <a:outerShdw blurRad="38100" dist="38100" dir="2700000" algn="tl">
                    <a:srgbClr val="000000"/>
                  </a:outerShdw>
                </a:effectLst>
              </a:rPr>
              <a:t>Home-run</a:t>
            </a:r>
          </a:p>
        </p:txBody>
      </p:sp>
      <p:sp>
        <p:nvSpPr>
          <p:cNvPr id="1181711" name="AutoShape 15"/>
          <p:cNvSpPr>
            <a:spLocks noChangeArrowheads="1"/>
          </p:cNvSpPr>
          <p:nvPr/>
        </p:nvSpPr>
        <p:spPr bwMode="auto">
          <a:xfrm>
            <a:off x="719667" y="5212344"/>
            <a:ext cx="3240587" cy="792162"/>
          </a:xfrm>
          <a:prstGeom prst="horizontalScroll">
            <a:avLst>
              <a:gd name="adj" fmla="val 12500"/>
            </a:avLst>
          </a:prstGeom>
          <a:blipFill>
            <a:blip r:embed="rId3"/>
            <a:tile tx="0" ty="0" sx="100000" sy="100000" flip="none" algn="tl"/>
          </a:blipFill>
          <a:ln w="15875">
            <a:solidFill>
              <a:srgbClr val="FFFF99"/>
            </a:solidFill>
            <a:round/>
            <a:headEnd/>
            <a:tailEnd/>
          </a:ln>
          <a:effectLst/>
        </p:spPr>
        <p:txBody>
          <a:bodyPr wrap="none" anchor="ctr"/>
          <a:lstStyle/>
          <a:p>
            <a:pPr algn="ctr" defTabSz="800100">
              <a:lnSpc>
                <a:spcPct val="90000"/>
              </a:lnSpc>
              <a:spcAft>
                <a:spcPct val="35000"/>
              </a:spcAft>
              <a:defRPr/>
            </a:pPr>
            <a:r>
              <a:rPr lang="en-US" altLang="zh-CN" sz="3200" b="1" dirty="0">
                <a:solidFill>
                  <a:schemeClr val="bg1"/>
                </a:solidFill>
                <a:effectLst>
                  <a:outerShdw blurRad="38100" dist="38100" dir="2700000" algn="tl">
                    <a:srgbClr val="000000"/>
                  </a:outerShdw>
                </a:effectLst>
              </a:rPr>
              <a:t>Home-run book</a:t>
            </a:r>
          </a:p>
        </p:txBody>
      </p:sp>
      <p:sp>
        <p:nvSpPr>
          <p:cNvPr id="1181712" name="Rectangle 16"/>
          <p:cNvSpPr>
            <a:spLocks/>
          </p:cNvSpPr>
          <p:nvPr/>
        </p:nvSpPr>
        <p:spPr bwMode="auto">
          <a:xfrm>
            <a:off x="4176185" y="2420938"/>
            <a:ext cx="727957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buFont typeface="Arial" pitchFamily="34" charset="0"/>
              <a:buNone/>
            </a:pPr>
            <a:r>
              <a:rPr lang="en-US" altLang="zh-CN" sz="2800" dirty="0">
                <a:latin typeface="Calibri" panose="020F0502020204030204" pitchFamily="34" charset="0"/>
                <a:cs typeface="Calibri" panose="020F0502020204030204" pitchFamily="34" charset="0"/>
              </a:rPr>
              <a:t>A baseball player hits the ball so hard and so far he’s able to run round four bases of the diamond and score points not only for himself but for the other runners already on a base.</a:t>
            </a:r>
          </a:p>
        </p:txBody>
      </p:sp>
      <p:sp>
        <p:nvSpPr>
          <p:cNvPr id="1181713" name="Rectangle 17"/>
          <p:cNvSpPr>
            <a:spLocks/>
          </p:cNvSpPr>
          <p:nvPr/>
        </p:nvSpPr>
        <p:spPr bwMode="auto">
          <a:xfrm>
            <a:off x="4266335" y="4805967"/>
            <a:ext cx="672041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buFont typeface="Arial" pitchFamily="34" charset="0"/>
              <a:buNone/>
            </a:pPr>
            <a:r>
              <a:rPr lang="en-US" altLang="zh-CN" sz="2800" dirty="0">
                <a:latin typeface="Calibri" panose="020F0502020204030204" pitchFamily="34" charset="0"/>
                <a:cs typeface="Calibri" panose="020F0502020204030204" pitchFamily="34" charset="0"/>
              </a:rPr>
              <a:t>It refers to the first time they read a book which induces such pleasure and satisfaction that they can’t put it down.</a:t>
            </a:r>
          </a:p>
        </p:txBody>
      </p:sp>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Home-run”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3338" y="3525592"/>
            <a:ext cx="1695450" cy="161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4205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17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17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1712" grpId="0"/>
      <p:bldP spid="11817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18"/>
          <p:cNvSpPr>
            <a:spLocks/>
          </p:cNvSpPr>
          <p:nvPr/>
        </p:nvSpPr>
        <p:spPr bwMode="auto">
          <a:xfrm>
            <a:off x="365290" y="1474631"/>
            <a:ext cx="1161838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3675063" algn="l"/>
              </a:tabLst>
              <a:defRPr sz="2400" b="1">
                <a:solidFill>
                  <a:schemeClr val="tx1"/>
                </a:solidFill>
                <a:latin typeface="Century Gothic" pitchFamily="34" charset="0"/>
                <a:ea typeface="宋体" pitchFamily="2" charset="-122"/>
              </a:defRPr>
            </a:lvl1pPr>
            <a:lvl2pPr marL="742950" indent="-285750" eaLnBrk="0" hangingPunct="0">
              <a:tabLst>
                <a:tab pos="3675063" algn="l"/>
              </a:tabLst>
              <a:defRPr sz="2400" b="1">
                <a:solidFill>
                  <a:schemeClr val="tx1"/>
                </a:solidFill>
                <a:latin typeface="Century Gothic" pitchFamily="34" charset="0"/>
                <a:ea typeface="宋体" pitchFamily="2" charset="-122"/>
              </a:defRPr>
            </a:lvl2pPr>
            <a:lvl3pPr marL="1143000" indent="-228600" eaLnBrk="0" hangingPunct="0">
              <a:tabLst>
                <a:tab pos="3675063" algn="l"/>
              </a:tabLst>
              <a:defRPr sz="2400" b="1">
                <a:solidFill>
                  <a:schemeClr val="tx1"/>
                </a:solidFill>
                <a:latin typeface="Century Gothic" pitchFamily="34" charset="0"/>
                <a:ea typeface="宋体" pitchFamily="2" charset="-122"/>
              </a:defRPr>
            </a:lvl3pPr>
            <a:lvl4pPr marL="1600200" indent="-228600" eaLnBrk="0" hangingPunct="0">
              <a:tabLst>
                <a:tab pos="3675063" algn="l"/>
              </a:tabLst>
              <a:defRPr sz="2400" b="1">
                <a:solidFill>
                  <a:schemeClr val="tx1"/>
                </a:solidFill>
                <a:latin typeface="Century Gothic" pitchFamily="34" charset="0"/>
                <a:ea typeface="宋体" pitchFamily="2" charset="-122"/>
              </a:defRPr>
            </a:lvl4pPr>
            <a:lvl5pPr marL="2057400" indent="-228600" eaLnBrk="0" hangingPunct="0">
              <a:tabLst>
                <a:tab pos="3675063" algn="l"/>
              </a:tabLst>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tabLst>
                <a:tab pos="3675063" algn="l"/>
              </a:tabLs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tabLst>
                <a:tab pos="3675063" algn="l"/>
              </a:tabLs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tabLst>
                <a:tab pos="3675063" algn="l"/>
              </a:tabLs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tabLst>
                <a:tab pos="3675063" algn="l"/>
              </a:tabLst>
              <a:defRPr sz="2400" b="1">
                <a:solidFill>
                  <a:schemeClr val="tx1"/>
                </a:solidFill>
                <a:latin typeface="Century Gothic" pitchFamily="34" charset="0"/>
                <a:ea typeface="宋体" pitchFamily="2" charset="-122"/>
              </a:defRPr>
            </a:lvl9pPr>
          </a:lstStyle>
          <a:p>
            <a:pPr>
              <a:lnSpc>
                <a:spcPct val="90000"/>
              </a:lnSpc>
              <a:buFont typeface="Arial" pitchFamily="34" charset="0"/>
              <a:buNone/>
            </a:pPr>
            <a:r>
              <a:rPr lang="en-US" altLang="zh-CN" sz="2800" dirty="0"/>
              <a:t>Read </a:t>
            </a:r>
            <a:r>
              <a:rPr lang="en-US" altLang="zh-CN" sz="2800" dirty="0" smtClean="0"/>
              <a:t>para. </a:t>
            </a:r>
            <a:r>
              <a:rPr lang="en-US" altLang="zh-CN" sz="2800" dirty="0"/>
              <a:t>10 and extract 2 key words relevant to the effect of home-run books.</a:t>
            </a:r>
          </a:p>
        </p:txBody>
      </p:sp>
      <p:sp>
        <p:nvSpPr>
          <p:cNvPr id="2" name="AutoShape 4"/>
          <p:cNvSpPr>
            <a:spLocks noChangeArrowheads="1"/>
          </p:cNvSpPr>
          <p:nvPr>
            <p:custDataLst>
              <p:tags r:id="rId1"/>
            </p:custDataLst>
          </p:nvPr>
        </p:nvSpPr>
        <p:spPr bwMode="white">
          <a:xfrm>
            <a:off x="734096" y="2987899"/>
            <a:ext cx="8134195" cy="1382698"/>
          </a:xfrm>
          <a:prstGeom prst="roundRect">
            <a:avLst>
              <a:gd name="adj" fmla="val 5304"/>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lnSpc>
                <a:spcPct val="100000"/>
              </a:lnSpc>
              <a:spcBef>
                <a:spcPts val="0"/>
              </a:spcBef>
              <a:spcAft>
                <a:spcPts val="0"/>
              </a:spcAft>
              <a:buClr>
                <a:srgbClr val="FF0000"/>
              </a:buClr>
              <a:buSzPct val="70000"/>
              <a:buFont typeface="Wingdings" pitchFamily="2" charset="2"/>
              <a:buChar char="n"/>
              <a:tabLst>
                <a:tab pos="136525" algn="l"/>
              </a:tabLst>
              <a:defRPr/>
            </a:pPr>
            <a:endParaRPr lang="zh-CN" altLang="en-US" sz="1400" b="0" dirty="0">
              <a:solidFill>
                <a:schemeClr val="tx1"/>
              </a:solidFill>
              <a:latin typeface="微软雅黑" pitchFamily="34" charset="-122"/>
              <a:ea typeface="微软雅黑" pitchFamily="34" charset="-122"/>
            </a:endParaRPr>
          </a:p>
        </p:txBody>
      </p:sp>
      <p:sp>
        <p:nvSpPr>
          <p:cNvPr id="3" name="AutoShape 4"/>
          <p:cNvSpPr>
            <a:spLocks noChangeArrowheads="1"/>
          </p:cNvSpPr>
          <p:nvPr>
            <p:custDataLst>
              <p:tags r:id="rId2"/>
            </p:custDataLst>
          </p:nvPr>
        </p:nvSpPr>
        <p:spPr bwMode="white">
          <a:xfrm>
            <a:off x="734096" y="5005986"/>
            <a:ext cx="8158766" cy="1575342"/>
          </a:xfrm>
          <a:prstGeom prst="roundRect">
            <a:avLst>
              <a:gd name="adj" fmla="val 7012"/>
            </a:avLst>
          </a:prstGeom>
          <a:solidFill>
            <a:schemeClr val="bg1">
              <a:alpha val="60000"/>
            </a:schemeClr>
          </a:soli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lnSpc>
                <a:spcPct val="100000"/>
              </a:lnSpc>
              <a:spcBef>
                <a:spcPts val="0"/>
              </a:spcBef>
              <a:spcAft>
                <a:spcPts val="0"/>
              </a:spcAft>
              <a:buClr>
                <a:srgbClr val="FF0000"/>
              </a:buClr>
              <a:buSzPct val="70000"/>
              <a:buFont typeface="Wingdings" pitchFamily="2" charset="2"/>
              <a:buChar char="n"/>
              <a:tabLst>
                <a:tab pos="136525" algn="l"/>
              </a:tabLst>
              <a:defRPr/>
            </a:pPr>
            <a:endParaRPr lang="zh-CN" altLang="en-US" sz="1400" b="0" dirty="0">
              <a:solidFill>
                <a:schemeClr val="tx1"/>
              </a:solidFill>
              <a:latin typeface="微软雅黑" pitchFamily="34" charset="-122"/>
              <a:ea typeface="微软雅黑" pitchFamily="34" charset="-122"/>
            </a:endParaRPr>
          </a:p>
        </p:txBody>
      </p:sp>
      <p:sp>
        <p:nvSpPr>
          <p:cNvPr id="11" name="矩形 10"/>
          <p:cNvSpPr>
            <a:spLocks noChangeArrowheads="1"/>
          </p:cNvSpPr>
          <p:nvPr/>
        </p:nvSpPr>
        <p:spPr bwMode="auto">
          <a:xfrm>
            <a:off x="853837" y="3009846"/>
            <a:ext cx="8159749" cy="135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912813" eaLnBrk="0" hangingPunct="0">
              <a:tabLst>
                <a:tab pos="136525" algn="l"/>
              </a:tabLst>
              <a:defRPr sz="2400" b="1">
                <a:solidFill>
                  <a:schemeClr val="tx1"/>
                </a:solidFill>
                <a:latin typeface="Century Gothic" pitchFamily="34" charset="0"/>
                <a:ea typeface="宋体" pitchFamily="2" charset="-122"/>
              </a:defRPr>
            </a:lvl1pPr>
            <a:lvl2pPr marL="742950" indent="-285750" defTabSz="912813" eaLnBrk="0" hangingPunct="0">
              <a:tabLst>
                <a:tab pos="136525" algn="l"/>
              </a:tabLst>
              <a:defRPr sz="2400" b="1">
                <a:solidFill>
                  <a:schemeClr val="tx1"/>
                </a:solidFill>
                <a:latin typeface="Century Gothic" pitchFamily="34" charset="0"/>
                <a:ea typeface="宋体" pitchFamily="2" charset="-122"/>
              </a:defRPr>
            </a:lvl2pPr>
            <a:lvl3pPr defTabSz="912813" eaLnBrk="0" hangingPunct="0">
              <a:tabLst>
                <a:tab pos="136525" algn="l"/>
              </a:tabLst>
              <a:defRPr sz="2400" b="1">
                <a:solidFill>
                  <a:schemeClr val="tx1"/>
                </a:solidFill>
                <a:latin typeface="Century Gothic" pitchFamily="34" charset="0"/>
                <a:ea typeface="宋体" pitchFamily="2" charset="-122"/>
              </a:defRPr>
            </a:lvl3pPr>
            <a:lvl4pPr marL="1600200" indent="-228600" defTabSz="912813" eaLnBrk="0" hangingPunct="0">
              <a:tabLst>
                <a:tab pos="136525" algn="l"/>
              </a:tabLst>
              <a:defRPr sz="2400" b="1">
                <a:solidFill>
                  <a:schemeClr val="tx1"/>
                </a:solidFill>
                <a:latin typeface="Century Gothic" pitchFamily="34" charset="0"/>
                <a:ea typeface="宋体" pitchFamily="2" charset="-122"/>
              </a:defRPr>
            </a:lvl4pPr>
            <a:lvl5pPr marL="2057400" indent="-228600" defTabSz="912813" eaLnBrk="0" hangingPunct="0">
              <a:tabLst>
                <a:tab pos="136525" algn="l"/>
              </a:tabLst>
              <a:defRPr sz="2400" b="1">
                <a:solidFill>
                  <a:schemeClr val="tx1"/>
                </a:solidFill>
                <a:latin typeface="Century Gothic" pitchFamily="34" charset="0"/>
                <a:ea typeface="宋体" pitchFamily="2" charset="-122"/>
              </a:defRPr>
            </a:lvl5pPr>
            <a:lvl6pPr marL="25146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6pPr>
            <a:lvl7pPr marL="29718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7pPr>
            <a:lvl8pPr marL="34290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8pPr>
            <a:lvl9pPr marL="38862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9pPr>
          </a:lstStyle>
          <a:p>
            <a:pPr marL="0" lvl="2">
              <a:lnSpc>
                <a:spcPct val="85000"/>
              </a:lnSpc>
              <a:buClr>
                <a:srgbClr val="0070C0"/>
              </a:buClr>
              <a:buSzPct val="80000"/>
            </a:pPr>
            <a:r>
              <a:rPr lang="en-US" altLang="zh-CN" dirty="0">
                <a:latin typeface="Gulim" pitchFamily="34" charset="-127"/>
                <a:ea typeface="Gulim" pitchFamily="34" charset="-127"/>
              </a:rPr>
              <a:t>We’ll remember the pleasure and satisfaction which awaits us and eagerly, insistently, sometimes even </a:t>
            </a:r>
            <a:r>
              <a:rPr lang="en-US" altLang="zh-CN" dirty="0" smtClean="0">
                <a:latin typeface="Gulim" pitchFamily="34" charset="-127"/>
                <a:ea typeface="Gulim" pitchFamily="34" charset="-127"/>
              </a:rPr>
              <a:t>desperately seek </a:t>
            </a:r>
            <a:r>
              <a:rPr lang="en-US" altLang="zh-CN" dirty="0">
                <a:latin typeface="Gulim" pitchFamily="34" charset="-127"/>
                <a:ea typeface="Gulim" pitchFamily="34" charset="-127"/>
              </a:rPr>
              <a:t>to reproduce the marvelous sensation again.</a:t>
            </a:r>
            <a:r>
              <a:rPr lang="en-US" altLang="zh-CN" dirty="0">
                <a:latin typeface="Courier New" pitchFamily="49" charset="0"/>
              </a:rPr>
              <a:t> </a:t>
            </a:r>
          </a:p>
        </p:txBody>
      </p:sp>
      <p:sp>
        <p:nvSpPr>
          <p:cNvPr id="13" name="矩形 10"/>
          <p:cNvSpPr>
            <a:spLocks noChangeArrowheads="1"/>
          </p:cNvSpPr>
          <p:nvPr/>
        </p:nvSpPr>
        <p:spPr bwMode="auto">
          <a:xfrm>
            <a:off x="784062" y="5141364"/>
            <a:ext cx="8159751"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defTabSz="912813" eaLnBrk="0" hangingPunct="0">
              <a:tabLst>
                <a:tab pos="136525" algn="l"/>
              </a:tabLst>
              <a:defRPr sz="2400" b="1">
                <a:solidFill>
                  <a:schemeClr val="tx1"/>
                </a:solidFill>
                <a:latin typeface="Century Gothic" pitchFamily="34" charset="0"/>
                <a:ea typeface="宋体" pitchFamily="2" charset="-122"/>
              </a:defRPr>
            </a:lvl1pPr>
            <a:lvl2pPr marL="742950" indent="-285750" defTabSz="912813" eaLnBrk="0" hangingPunct="0">
              <a:tabLst>
                <a:tab pos="136525" algn="l"/>
              </a:tabLst>
              <a:defRPr sz="2400" b="1">
                <a:solidFill>
                  <a:schemeClr val="tx1"/>
                </a:solidFill>
                <a:latin typeface="Century Gothic" pitchFamily="34" charset="0"/>
                <a:ea typeface="宋体" pitchFamily="2" charset="-122"/>
              </a:defRPr>
            </a:lvl2pPr>
            <a:lvl3pPr defTabSz="912813" eaLnBrk="0" hangingPunct="0">
              <a:tabLst>
                <a:tab pos="136525" algn="l"/>
              </a:tabLst>
              <a:defRPr sz="2400" b="1">
                <a:solidFill>
                  <a:schemeClr val="tx1"/>
                </a:solidFill>
                <a:latin typeface="Century Gothic" pitchFamily="34" charset="0"/>
                <a:ea typeface="宋体" pitchFamily="2" charset="-122"/>
              </a:defRPr>
            </a:lvl3pPr>
            <a:lvl4pPr marL="1600200" indent="-228600" defTabSz="912813" eaLnBrk="0" hangingPunct="0">
              <a:tabLst>
                <a:tab pos="136525" algn="l"/>
              </a:tabLst>
              <a:defRPr sz="2400" b="1">
                <a:solidFill>
                  <a:schemeClr val="tx1"/>
                </a:solidFill>
                <a:latin typeface="Century Gothic" pitchFamily="34" charset="0"/>
                <a:ea typeface="宋体" pitchFamily="2" charset="-122"/>
              </a:defRPr>
            </a:lvl4pPr>
            <a:lvl5pPr marL="2057400" indent="-228600" defTabSz="912813" eaLnBrk="0" hangingPunct="0">
              <a:tabLst>
                <a:tab pos="136525" algn="l"/>
              </a:tabLst>
              <a:defRPr sz="2400" b="1">
                <a:solidFill>
                  <a:schemeClr val="tx1"/>
                </a:solidFill>
                <a:latin typeface="Century Gothic" pitchFamily="34" charset="0"/>
                <a:ea typeface="宋体" pitchFamily="2" charset="-122"/>
              </a:defRPr>
            </a:lvl5pPr>
            <a:lvl6pPr marL="25146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6pPr>
            <a:lvl7pPr marL="29718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7pPr>
            <a:lvl8pPr marL="34290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8pPr>
            <a:lvl9pPr marL="38862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9pPr>
          </a:lstStyle>
          <a:p>
            <a:pPr marL="0" lvl="2">
              <a:lnSpc>
                <a:spcPct val="85000"/>
              </a:lnSpc>
              <a:buClr>
                <a:srgbClr val="0070C0"/>
              </a:buClr>
              <a:buSzPct val="80000"/>
            </a:pPr>
            <a:r>
              <a:rPr lang="en-US" altLang="zh-CN" dirty="0">
                <a:latin typeface="Gulim" pitchFamily="34" charset="-127"/>
                <a:ea typeface="Gulim" pitchFamily="34" charset="-127"/>
              </a:rPr>
              <a:t>We cannot withstand the hunger to visit another world, to meet different people, to live other lives and to reflect on ourselves. </a:t>
            </a:r>
          </a:p>
        </p:txBody>
      </p:sp>
      <p:sp>
        <p:nvSpPr>
          <p:cNvPr id="9" name="AutoShape 3"/>
          <p:cNvSpPr>
            <a:spLocks noChangeArrowheads="1"/>
          </p:cNvSpPr>
          <p:nvPr/>
        </p:nvSpPr>
        <p:spPr bwMode="auto">
          <a:xfrm>
            <a:off x="1050077" y="2569692"/>
            <a:ext cx="1948817" cy="418207"/>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00000"/>
              </a:lnSpc>
              <a:spcBef>
                <a:spcPts val="0"/>
              </a:spcBef>
              <a:spcAft>
                <a:spcPts val="0"/>
              </a:spcAft>
              <a:buClr>
                <a:srgbClr val="FF0000"/>
              </a:buClr>
              <a:buSzPct val="70000"/>
              <a:buFont typeface="Wingdings" pitchFamily="2" charset="2"/>
              <a:buChar char="u"/>
              <a:defRPr/>
            </a:pPr>
            <a:endParaRPr lang="zh-CN" altLang="zh-CN" sz="1600" dirty="0">
              <a:solidFill>
                <a:schemeClr val="bg1"/>
              </a:solidFill>
              <a:latin typeface="微软雅黑" pitchFamily="34" charset="-122"/>
              <a:ea typeface="微软雅黑" pitchFamily="34" charset="-122"/>
            </a:endParaRPr>
          </a:p>
        </p:txBody>
      </p:sp>
      <p:sp>
        <p:nvSpPr>
          <p:cNvPr id="5" name="AutoShape 3"/>
          <p:cNvSpPr>
            <a:spLocks noChangeArrowheads="1"/>
          </p:cNvSpPr>
          <p:nvPr/>
        </p:nvSpPr>
        <p:spPr bwMode="auto">
          <a:xfrm>
            <a:off x="1050077" y="4575552"/>
            <a:ext cx="1921748" cy="430434"/>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00000"/>
              </a:lnSpc>
              <a:spcBef>
                <a:spcPts val="0"/>
              </a:spcBef>
              <a:spcAft>
                <a:spcPts val="0"/>
              </a:spcAft>
              <a:buClr>
                <a:srgbClr val="FF0000"/>
              </a:buClr>
              <a:buSzPct val="70000"/>
              <a:defRPr/>
            </a:pPr>
            <a:endParaRPr lang="zh-CN" altLang="zh-CN" sz="1600">
              <a:solidFill>
                <a:schemeClr val="bg1"/>
              </a:solidFill>
              <a:latin typeface="微软雅黑" pitchFamily="34" charset="-122"/>
              <a:ea typeface="微软雅黑" pitchFamily="34" charset="-122"/>
            </a:endParaRPr>
          </a:p>
        </p:txBody>
      </p:sp>
      <p:sp>
        <p:nvSpPr>
          <p:cNvPr id="1188902" name="Text Box 38"/>
          <p:cNvSpPr txBox="1">
            <a:spLocks noChangeArrowheads="1"/>
          </p:cNvSpPr>
          <p:nvPr/>
        </p:nvSpPr>
        <p:spPr bwMode="auto">
          <a:xfrm>
            <a:off x="1050077" y="2567212"/>
            <a:ext cx="211243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Bef>
                <a:spcPct val="50000"/>
              </a:spcBef>
              <a:spcAft>
                <a:spcPct val="35000"/>
              </a:spcAft>
            </a:pPr>
            <a:r>
              <a:rPr lang="en-US" altLang="zh-CN" dirty="0">
                <a:solidFill>
                  <a:schemeClr val="bg1"/>
                </a:solidFill>
              </a:rPr>
              <a:t>Pleasure</a:t>
            </a:r>
          </a:p>
        </p:txBody>
      </p:sp>
      <p:sp>
        <p:nvSpPr>
          <p:cNvPr id="1188903" name="Text Box 39"/>
          <p:cNvSpPr txBox="1">
            <a:spLocks noChangeArrowheads="1"/>
          </p:cNvSpPr>
          <p:nvPr/>
        </p:nvSpPr>
        <p:spPr bwMode="auto">
          <a:xfrm>
            <a:off x="1184856" y="4605542"/>
            <a:ext cx="1786969"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Bef>
                <a:spcPct val="50000"/>
              </a:spcBef>
              <a:spcAft>
                <a:spcPct val="35000"/>
              </a:spcAft>
            </a:pPr>
            <a:r>
              <a:rPr lang="en-US" altLang="zh-CN" dirty="0">
                <a:solidFill>
                  <a:schemeClr val="bg1"/>
                </a:solidFill>
              </a:rPr>
              <a:t>Hunger </a:t>
            </a:r>
          </a:p>
        </p:txBody>
      </p:sp>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7892" y="2335056"/>
            <a:ext cx="2578100" cy="404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53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89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89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188902" grpId="0"/>
      <p:bldP spid="11889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p:cNvSpPr>
          <p:nvPr>
            <p:ph type="body" idx="1"/>
          </p:nvPr>
        </p:nvSpPr>
        <p:spPr>
          <a:xfrm>
            <a:off x="645622" y="1910132"/>
            <a:ext cx="10791004" cy="5113338"/>
          </a:xfrm>
        </p:spPr>
        <p:txBody>
          <a:bodyPr>
            <a:normAutofit lnSpcReduction="10000"/>
          </a:bodyPr>
          <a:lstStyle/>
          <a:p>
            <a:pPr marL="0" indent="0">
              <a:lnSpc>
                <a:spcPct val="110000"/>
              </a:lnSpc>
              <a:spcBef>
                <a:spcPct val="0"/>
              </a:spcBef>
              <a:buFont typeface="Arial" pitchFamily="34" charset="0"/>
              <a:buNone/>
            </a:pPr>
            <a:r>
              <a:rPr lang="en-US" altLang="zh-CN" sz="2200" b="0" dirty="0" smtClean="0"/>
              <a:t>    </a:t>
            </a:r>
            <a:r>
              <a:rPr lang="en-US" altLang="zh-CN" b="0" dirty="0" smtClean="0"/>
              <a:t>Reading is a </a:t>
            </a:r>
            <a:r>
              <a:rPr lang="en-US" altLang="zh-CN" b="0" dirty="0" smtClean="0">
                <a:solidFill>
                  <a:srgbClr val="FF0000"/>
                </a:solidFill>
              </a:rPr>
              <a:t>life-changing </a:t>
            </a:r>
            <a:r>
              <a:rPr lang="en-US" altLang="zh-CN" b="0" dirty="0" smtClean="0"/>
              <a:t>activity. It helps us </a:t>
            </a:r>
            <a:r>
              <a:rPr lang="en-US" altLang="zh-CN" b="0" dirty="0" smtClean="0">
                <a:solidFill>
                  <a:srgbClr val="FF0000"/>
                </a:solidFill>
              </a:rPr>
              <a:t>enter</a:t>
            </a:r>
            <a:r>
              <a:rPr lang="en-US" altLang="zh-CN" b="0" dirty="0" smtClean="0">
                <a:solidFill>
                  <a:srgbClr val="0033CC"/>
                </a:solidFill>
              </a:rPr>
              <a:t> </a:t>
            </a:r>
            <a:r>
              <a:rPr lang="en-US" altLang="zh-CN" b="0" dirty="0" smtClean="0">
                <a:solidFill>
                  <a:srgbClr val="FF0000"/>
                </a:solidFill>
              </a:rPr>
              <a:t>a new world</a:t>
            </a:r>
            <a:r>
              <a:rPr lang="en-US" altLang="zh-CN" b="0" dirty="0" smtClean="0"/>
              <a:t> and </a:t>
            </a:r>
            <a:r>
              <a:rPr lang="en-US" altLang="zh-CN" b="0" dirty="0" smtClean="0">
                <a:solidFill>
                  <a:srgbClr val="FF0000"/>
                </a:solidFill>
              </a:rPr>
              <a:t>liberate us from the real world</a:t>
            </a:r>
            <a:r>
              <a:rPr lang="en-US" altLang="zh-CN" b="0" dirty="0" smtClean="0"/>
              <a:t> we come from; it </a:t>
            </a:r>
            <a:r>
              <a:rPr lang="en-US" altLang="zh-CN" b="0" dirty="0" smtClean="0">
                <a:solidFill>
                  <a:srgbClr val="FF0000"/>
                </a:solidFill>
              </a:rPr>
              <a:t>stimulates our emotions</a:t>
            </a:r>
            <a:r>
              <a:rPr lang="en-US" altLang="zh-CN" b="0" dirty="0" smtClean="0"/>
              <a:t> and allows us to </a:t>
            </a:r>
            <a:r>
              <a:rPr lang="en-US" altLang="zh-CN" b="0" dirty="0" smtClean="0">
                <a:solidFill>
                  <a:srgbClr val="FF0000"/>
                </a:solidFill>
              </a:rPr>
              <a:t>enjoy and celebrate the variety and difference</a:t>
            </a:r>
            <a:r>
              <a:rPr lang="en-US" altLang="zh-CN" b="0" dirty="0" smtClean="0"/>
              <a:t> from books; it aids us to </a:t>
            </a:r>
            <a:r>
              <a:rPr lang="en-US" altLang="zh-CN" b="0" dirty="0" smtClean="0">
                <a:solidFill>
                  <a:srgbClr val="FF0000"/>
                </a:solidFill>
              </a:rPr>
              <a:t>get out of confusion</a:t>
            </a:r>
            <a:r>
              <a:rPr lang="en-US" altLang="zh-CN" b="0" dirty="0" smtClean="0"/>
              <a:t> in a material world and to </a:t>
            </a:r>
            <a:r>
              <a:rPr lang="en-US" altLang="zh-CN" b="0" dirty="0" smtClean="0">
                <a:solidFill>
                  <a:srgbClr val="FF0000"/>
                </a:solidFill>
              </a:rPr>
              <a:t>discover the real meaning of life</a:t>
            </a:r>
            <a:r>
              <a:rPr lang="en-US" altLang="zh-CN" b="0" dirty="0" smtClean="0"/>
              <a:t>. Simply put, books are </a:t>
            </a:r>
            <a:r>
              <a:rPr lang="en-US" altLang="zh-CN" b="0" dirty="0" smtClean="0">
                <a:solidFill>
                  <a:srgbClr val="FF0000"/>
                </a:solidFill>
              </a:rPr>
              <a:t>supremely influential </a:t>
            </a:r>
            <a:r>
              <a:rPr lang="en-US" altLang="zh-CN" b="0" dirty="0" smtClean="0"/>
              <a:t>in the way we live. </a:t>
            </a:r>
          </a:p>
          <a:p>
            <a:pPr marL="0" indent="0">
              <a:lnSpc>
                <a:spcPct val="110000"/>
              </a:lnSpc>
              <a:spcBef>
                <a:spcPct val="0"/>
              </a:spcBef>
              <a:buFont typeface="Arial" pitchFamily="34" charset="0"/>
              <a:buNone/>
            </a:pPr>
            <a:r>
              <a:rPr lang="en-US" altLang="zh-CN" b="0" dirty="0" smtClean="0">
                <a:solidFill>
                  <a:srgbClr val="FF0000"/>
                </a:solidFill>
              </a:rPr>
              <a:t>    Home-run book</a:t>
            </a:r>
            <a:r>
              <a:rPr lang="en-US" altLang="zh-CN" b="0" dirty="0" smtClean="0"/>
              <a:t> might be the answer for the book that everyone should read. It describes the first reading experience that induces such pleasure and satisfaction that you cannot put it down and it may </a:t>
            </a:r>
            <a:r>
              <a:rPr lang="en-US" altLang="zh-CN" b="0" dirty="0" smtClean="0">
                <a:solidFill>
                  <a:srgbClr val="FF0000"/>
                </a:solidFill>
              </a:rPr>
              <a:t>range from the classics</a:t>
            </a:r>
            <a:r>
              <a:rPr lang="en-US" altLang="zh-CN" b="0" dirty="0" smtClean="0">
                <a:solidFill>
                  <a:srgbClr val="0033CC"/>
                </a:solidFill>
              </a:rPr>
              <a:t> </a:t>
            </a:r>
            <a:r>
              <a:rPr lang="en-US" altLang="zh-CN" b="0" dirty="0" smtClean="0">
                <a:solidFill>
                  <a:srgbClr val="FF0000"/>
                </a:solidFill>
              </a:rPr>
              <a:t>to the most recent</a:t>
            </a:r>
            <a:r>
              <a:rPr lang="en-US" altLang="zh-CN" b="0" dirty="0" smtClean="0"/>
              <a:t>. Everyone is looking for their own home-run books. And what is yours</a:t>
            </a:r>
            <a:r>
              <a:rPr lang="en-US" altLang="zh-CN" b="0" dirty="0" smtClean="0">
                <a:latin typeface="Arial Unicode MS" pitchFamily="34" charset="-122"/>
                <a:ea typeface="Arial Unicode MS" pitchFamily="34" charset="-122"/>
                <a:cs typeface="Arial Unicode MS" pitchFamily="34" charset="-122"/>
              </a:rPr>
              <a:t>?</a:t>
            </a:r>
            <a:r>
              <a:rPr lang="en-US" altLang="zh-CN" b="0" dirty="0" smtClean="0"/>
              <a:t> </a:t>
            </a:r>
          </a:p>
        </p:txBody>
      </p:sp>
      <p:pic>
        <p:nvPicPr>
          <p:cNvPr id="12"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274" name="Rectangle 2"/>
          <p:cNvSpPr>
            <a:spLocks noGrp="1"/>
          </p:cNvSpPr>
          <p:nvPr>
            <p:ph type="title"/>
          </p:nvPr>
        </p:nvSpPr>
        <p:spPr>
          <a:xfrm>
            <a:off x="4187687" y="906038"/>
            <a:ext cx="9683932" cy="1325563"/>
          </a:xfrm>
        </p:spPr>
        <p:txBody>
          <a:bodyPr/>
          <a:lstStyle/>
          <a:p>
            <a:r>
              <a:rPr lang="en-US" altLang="zh-CN" b="1" dirty="0" smtClean="0"/>
              <a:t>Summary</a:t>
            </a:r>
          </a:p>
        </p:txBody>
      </p:sp>
      <p:sp>
        <p:nvSpPr>
          <p:cNvPr id="2" name="TextBox 1"/>
          <p:cNvSpPr txBox="1"/>
          <p:nvPr/>
        </p:nvSpPr>
        <p:spPr>
          <a:xfrm>
            <a:off x="2743199" y="1974573"/>
            <a:ext cx="1881809"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6" name="TextBox 5"/>
          <p:cNvSpPr txBox="1"/>
          <p:nvPr/>
        </p:nvSpPr>
        <p:spPr>
          <a:xfrm>
            <a:off x="7454347" y="1974573"/>
            <a:ext cx="2676939"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7" name="TextBox 6"/>
          <p:cNvSpPr txBox="1"/>
          <p:nvPr/>
        </p:nvSpPr>
        <p:spPr>
          <a:xfrm>
            <a:off x="708991" y="2409301"/>
            <a:ext cx="4452730"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8" name="TextBox 7"/>
          <p:cNvSpPr txBox="1"/>
          <p:nvPr/>
        </p:nvSpPr>
        <p:spPr>
          <a:xfrm>
            <a:off x="7692045" y="2415062"/>
            <a:ext cx="3592181"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9" name="TextBox 8"/>
          <p:cNvSpPr txBox="1"/>
          <p:nvPr/>
        </p:nvSpPr>
        <p:spPr>
          <a:xfrm>
            <a:off x="3159801" y="2863043"/>
            <a:ext cx="6646807"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0" name="TextBox 9"/>
          <p:cNvSpPr txBox="1"/>
          <p:nvPr/>
        </p:nvSpPr>
        <p:spPr>
          <a:xfrm>
            <a:off x="3478695" y="3284810"/>
            <a:ext cx="2951500"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1" name="TextBox 10"/>
          <p:cNvSpPr txBox="1"/>
          <p:nvPr/>
        </p:nvSpPr>
        <p:spPr>
          <a:xfrm>
            <a:off x="755374" y="3727029"/>
            <a:ext cx="4598504"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3" name="TextBox 12"/>
          <p:cNvSpPr txBox="1"/>
          <p:nvPr/>
        </p:nvSpPr>
        <p:spPr>
          <a:xfrm>
            <a:off x="8660295" y="3727029"/>
            <a:ext cx="2537791"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4" name="TextBox 13"/>
          <p:cNvSpPr txBox="1"/>
          <p:nvPr/>
        </p:nvSpPr>
        <p:spPr>
          <a:xfrm>
            <a:off x="755374" y="4163485"/>
            <a:ext cx="1464364"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5" name="TextBox 14"/>
          <p:cNvSpPr txBox="1"/>
          <p:nvPr/>
        </p:nvSpPr>
        <p:spPr>
          <a:xfrm>
            <a:off x="1073425" y="4607434"/>
            <a:ext cx="2259497"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6" name="TextBox 12"/>
          <p:cNvSpPr txBox="1"/>
          <p:nvPr/>
        </p:nvSpPr>
        <p:spPr>
          <a:xfrm>
            <a:off x="10074967" y="5457447"/>
            <a:ext cx="1209260" cy="369332"/>
          </a:xfrm>
          <a:prstGeom prst="rect">
            <a:avLst/>
          </a:prstGeom>
          <a:solidFill>
            <a:schemeClr val="tx2">
              <a:lumMod val="20000"/>
              <a:lumOff val="80000"/>
            </a:schemeClr>
          </a:solidFill>
          <a:ln w="3175">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7" name="TextBox 12"/>
          <p:cNvSpPr txBox="1"/>
          <p:nvPr/>
        </p:nvSpPr>
        <p:spPr>
          <a:xfrm>
            <a:off x="738387" y="5826779"/>
            <a:ext cx="5152204" cy="369332"/>
          </a:xfrm>
          <a:prstGeom prst="rect">
            <a:avLst/>
          </a:prstGeom>
          <a:solidFill>
            <a:schemeClr val="tx2">
              <a:lumMod val="20000"/>
              <a:lumOff val="80000"/>
            </a:schemeClr>
          </a:solidFill>
          <a:ln w="3175">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2341764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p:cNvSpPr>
          <p:nvPr>
            <p:ph type="body" idx="1"/>
          </p:nvPr>
        </p:nvSpPr>
        <p:spPr>
          <a:xfrm>
            <a:off x="645622" y="1910132"/>
            <a:ext cx="10791004" cy="5113338"/>
          </a:xfrm>
        </p:spPr>
        <p:txBody>
          <a:bodyPr>
            <a:normAutofit lnSpcReduction="10000"/>
          </a:bodyPr>
          <a:lstStyle/>
          <a:p>
            <a:pPr marL="0" indent="0">
              <a:lnSpc>
                <a:spcPct val="110000"/>
              </a:lnSpc>
              <a:spcBef>
                <a:spcPct val="0"/>
              </a:spcBef>
              <a:buFont typeface="Arial" pitchFamily="34" charset="0"/>
              <a:buNone/>
            </a:pPr>
            <a:r>
              <a:rPr lang="en-US" altLang="zh-CN" sz="2200" b="0" dirty="0" smtClean="0"/>
              <a:t>    </a:t>
            </a:r>
            <a:r>
              <a:rPr lang="en-US" altLang="zh-CN" b="0" dirty="0" smtClean="0"/>
              <a:t>Reading is a </a:t>
            </a:r>
            <a:r>
              <a:rPr lang="en-US" altLang="zh-CN" b="0" dirty="0" smtClean="0">
                <a:solidFill>
                  <a:srgbClr val="FF0000"/>
                </a:solidFill>
              </a:rPr>
              <a:t>life-changing </a:t>
            </a:r>
            <a:r>
              <a:rPr lang="en-US" altLang="zh-CN" b="0" dirty="0" smtClean="0"/>
              <a:t>activity. It helps us </a:t>
            </a:r>
            <a:r>
              <a:rPr lang="en-US" altLang="zh-CN" b="0" dirty="0" smtClean="0">
                <a:solidFill>
                  <a:srgbClr val="FF0000"/>
                </a:solidFill>
              </a:rPr>
              <a:t>enter</a:t>
            </a:r>
            <a:r>
              <a:rPr lang="en-US" altLang="zh-CN" b="0" dirty="0" smtClean="0">
                <a:solidFill>
                  <a:srgbClr val="0033CC"/>
                </a:solidFill>
              </a:rPr>
              <a:t> </a:t>
            </a:r>
            <a:r>
              <a:rPr lang="en-US" altLang="zh-CN" b="0" dirty="0" smtClean="0">
                <a:solidFill>
                  <a:srgbClr val="FF0000"/>
                </a:solidFill>
              </a:rPr>
              <a:t>a new world</a:t>
            </a:r>
            <a:r>
              <a:rPr lang="en-US" altLang="zh-CN" b="0" dirty="0" smtClean="0"/>
              <a:t> and </a:t>
            </a:r>
            <a:r>
              <a:rPr lang="en-US" altLang="zh-CN" b="0" dirty="0" smtClean="0">
                <a:solidFill>
                  <a:srgbClr val="FF0000"/>
                </a:solidFill>
              </a:rPr>
              <a:t>liberate us from the real world</a:t>
            </a:r>
            <a:r>
              <a:rPr lang="en-US" altLang="zh-CN" b="0" dirty="0" smtClean="0"/>
              <a:t> we come from; it </a:t>
            </a:r>
            <a:r>
              <a:rPr lang="en-US" altLang="zh-CN" b="0" dirty="0" smtClean="0">
                <a:solidFill>
                  <a:srgbClr val="FF0000"/>
                </a:solidFill>
              </a:rPr>
              <a:t>stimulates our emotions</a:t>
            </a:r>
            <a:r>
              <a:rPr lang="en-US" altLang="zh-CN" b="0" dirty="0" smtClean="0"/>
              <a:t> and allows us to </a:t>
            </a:r>
            <a:r>
              <a:rPr lang="en-US" altLang="zh-CN" b="0" dirty="0" smtClean="0">
                <a:solidFill>
                  <a:srgbClr val="FF0000"/>
                </a:solidFill>
              </a:rPr>
              <a:t>enjoy and celebrate the variety and difference</a:t>
            </a:r>
            <a:r>
              <a:rPr lang="en-US" altLang="zh-CN" b="0" dirty="0" smtClean="0"/>
              <a:t> from books; it aids us to </a:t>
            </a:r>
            <a:r>
              <a:rPr lang="en-US" altLang="zh-CN" b="0" dirty="0" smtClean="0">
                <a:solidFill>
                  <a:srgbClr val="FF0000"/>
                </a:solidFill>
              </a:rPr>
              <a:t>get out of confusion</a:t>
            </a:r>
            <a:r>
              <a:rPr lang="en-US" altLang="zh-CN" b="0" dirty="0" smtClean="0"/>
              <a:t> in a material world and to </a:t>
            </a:r>
            <a:r>
              <a:rPr lang="en-US" altLang="zh-CN" b="0" dirty="0" smtClean="0">
                <a:solidFill>
                  <a:srgbClr val="FF0000"/>
                </a:solidFill>
              </a:rPr>
              <a:t>discover the real meaning of life</a:t>
            </a:r>
            <a:r>
              <a:rPr lang="en-US" altLang="zh-CN" b="0" dirty="0" smtClean="0"/>
              <a:t>. Simply put, books are </a:t>
            </a:r>
            <a:r>
              <a:rPr lang="en-US" altLang="zh-CN" b="0" dirty="0" smtClean="0">
                <a:solidFill>
                  <a:srgbClr val="FF0000"/>
                </a:solidFill>
              </a:rPr>
              <a:t>supremely influential </a:t>
            </a:r>
            <a:r>
              <a:rPr lang="en-US" altLang="zh-CN" b="0" dirty="0" smtClean="0"/>
              <a:t>in the way we live. </a:t>
            </a:r>
          </a:p>
          <a:p>
            <a:pPr marL="0" indent="0">
              <a:lnSpc>
                <a:spcPct val="110000"/>
              </a:lnSpc>
              <a:spcBef>
                <a:spcPct val="0"/>
              </a:spcBef>
              <a:buFont typeface="Arial" pitchFamily="34" charset="0"/>
              <a:buNone/>
            </a:pPr>
            <a:r>
              <a:rPr lang="en-US" altLang="zh-CN" b="0" dirty="0" smtClean="0">
                <a:solidFill>
                  <a:srgbClr val="FF0000"/>
                </a:solidFill>
              </a:rPr>
              <a:t>    Home-run book</a:t>
            </a:r>
            <a:r>
              <a:rPr lang="en-US" altLang="zh-CN" b="0" dirty="0" smtClean="0"/>
              <a:t> might be the answer for the book that everyone should read. It describes the first reading experience that induces such pleasure and satisfaction that you cannot put it down and it may </a:t>
            </a:r>
            <a:r>
              <a:rPr lang="en-US" altLang="zh-CN" b="0" dirty="0" smtClean="0">
                <a:solidFill>
                  <a:srgbClr val="FF0000"/>
                </a:solidFill>
              </a:rPr>
              <a:t>range from the classics</a:t>
            </a:r>
            <a:r>
              <a:rPr lang="en-US" altLang="zh-CN" b="0" dirty="0" smtClean="0">
                <a:solidFill>
                  <a:srgbClr val="0033CC"/>
                </a:solidFill>
              </a:rPr>
              <a:t> </a:t>
            </a:r>
            <a:r>
              <a:rPr lang="en-US" altLang="zh-CN" b="0" dirty="0" smtClean="0">
                <a:solidFill>
                  <a:srgbClr val="FF0000"/>
                </a:solidFill>
              </a:rPr>
              <a:t>to the most recent</a:t>
            </a:r>
            <a:r>
              <a:rPr lang="en-US" altLang="zh-CN" b="0" dirty="0" smtClean="0"/>
              <a:t>. Everyone is looking for their own home-run books. And what is yours</a:t>
            </a:r>
            <a:r>
              <a:rPr lang="en-US" altLang="zh-CN" b="0" dirty="0" smtClean="0">
                <a:latin typeface="Arial Unicode MS" pitchFamily="34" charset="-122"/>
                <a:ea typeface="Arial Unicode MS" pitchFamily="34" charset="-122"/>
                <a:cs typeface="Arial Unicode MS" pitchFamily="34" charset="-122"/>
              </a:rPr>
              <a:t>?</a:t>
            </a:r>
            <a:r>
              <a:rPr lang="en-US" altLang="zh-CN" b="0" dirty="0" smtClean="0"/>
              <a:t> </a:t>
            </a:r>
          </a:p>
        </p:txBody>
      </p:sp>
      <p:pic>
        <p:nvPicPr>
          <p:cNvPr id="12"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274" name="Rectangle 2"/>
          <p:cNvSpPr>
            <a:spLocks noGrp="1"/>
          </p:cNvSpPr>
          <p:nvPr>
            <p:ph type="title"/>
          </p:nvPr>
        </p:nvSpPr>
        <p:spPr>
          <a:xfrm>
            <a:off x="4187687" y="906038"/>
            <a:ext cx="9683932" cy="1325563"/>
          </a:xfrm>
        </p:spPr>
        <p:txBody>
          <a:bodyPr/>
          <a:lstStyle/>
          <a:p>
            <a:r>
              <a:rPr lang="en-US" altLang="zh-CN" b="1" dirty="0" smtClean="0"/>
              <a:t>Summary</a:t>
            </a:r>
          </a:p>
        </p:txBody>
      </p:sp>
      <p:sp>
        <p:nvSpPr>
          <p:cNvPr id="2" name="TextBox 1"/>
          <p:cNvSpPr txBox="1"/>
          <p:nvPr/>
        </p:nvSpPr>
        <p:spPr>
          <a:xfrm>
            <a:off x="2743199" y="1974573"/>
            <a:ext cx="1881809"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6" name="TextBox 5"/>
          <p:cNvSpPr txBox="1"/>
          <p:nvPr/>
        </p:nvSpPr>
        <p:spPr>
          <a:xfrm>
            <a:off x="7454347" y="1974573"/>
            <a:ext cx="2676939"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7" name="TextBox 6"/>
          <p:cNvSpPr txBox="1"/>
          <p:nvPr/>
        </p:nvSpPr>
        <p:spPr>
          <a:xfrm>
            <a:off x="708991" y="2409301"/>
            <a:ext cx="4452730"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8" name="TextBox 7"/>
          <p:cNvSpPr txBox="1"/>
          <p:nvPr/>
        </p:nvSpPr>
        <p:spPr>
          <a:xfrm>
            <a:off x="7692046" y="2415062"/>
            <a:ext cx="3592181"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9" name="TextBox 8"/>
          <p:cNvSpPr txBox="1"/>
          <p:nvPr/>
        </p:nvSpPr>
        <p:spPr>
          <a:xfrm>
            <a:off x="3159801" y="2863043"/>
            <a:ext cx="6646807"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0" name="TextBox 9"/>
          <p:cNvSpPr txBox="1"/>
          <p:nvPr/>
        </p:nvSpPr>
        <p:spPr>
          <a:xfrm>
            <a:off x="3478695" y="3284810"/>
            <a:ext cx="2951500"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1" name="TextBox 10"/>
          <p:cNvSpPr txBox="1"/>
          <p:nvPr/>
        </p:nvSpPr>
        <p:spPr>
          <a:xfrm>
            <a:off x="755374" y="3727029"/>
            <a:ext cx="4598504"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3" name="TextBox 12"/>
          <p:cNvSpPr txBox="1"/>
          <p:nvPr/>
        </p:nvSpPr>
        <p:spPr>
          <a:xfrm>
            <a:off x="8660296" y="3739416"/>
            <a:ext cx="2537791"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4" name="TextBox 13"/>
          <p:cNvSpPr txBox="1"/>
          <p:nvPr/>
        </p:nvSpPr>
        <p:spPr>
          <a:xfrm>
            <a:off x="755374" y="4163485"/>
            <a:ext cx="1464364"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5" name="TextBox 14"/>
          <p:cNvSpPr txBox="1"/>
          <p:nvPr/>
        </p:nvSpPr>
        <p:spPr>
          <a:xfrm>
            <a:off x="1073425" y="4607434"/>
            <a:ext cx="2259497" cy="369332"/>
          </a:xfrm>
          <a:prstGeom prst="rect">
            <a:avLst/>
          </a:prstGeom>
          <a:solidFill>
            <a:schemeClr val="tx2">
              <a:lumMod val="20000"/>
              <a:lumOff val="80000"/>
            </a:schemeClr>
          </a:solidFill>
          <a:ln w="3175">
            <a:solidFill>
              <a:schemeClr val="tx1"/>
            </a:solidFill>
          </a:ln>
        </p:spPr>
        <p:txBody>
          <a:bodyPr wrap="square" rtlCol="0">
            <a:spAutoFit/>
          </a:bodyPr>
          <a:lstStyle/>
          <a:p>
            <a:endParaRPr lang="zh-CN" altLang="en-US" dirty="0"/>
          </a:p>
        </p:txBody>
      </p:sp>
      <p:sp>
        <p:nvSpPr>
          <p:cNvPr id="16" name="TextBox 12"/>
          <p:cNvSpPr txBox="1"/>
          <p:nvPr/>
        </p:nvSpPr>
        <p:spPr>
          <a:xfrm>
            <a:off x="10074967" y="5457447"/>
            <a:ext cx="1209260" cy="369332"/>
          </a:xfrm>
          <a:prstGeom prst="rect">
            <a:avLst/>
          </a:prstGeom>
          <a:solidFill>
            <a:schemeClr val="tx2">
              <a:lumMod val="20000"/>
              <a:lumOff val="80000"/>
            </a:schemeClr>
          </a:solidFill>
          <a:ln w="3175">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7" name="TextBox 12"/>
          <p:cNvSpPr txBox="1"/>
          <p:nvPr/>
        </p:nvSpPr>
        <p:spPr>
          <a:xfrm>
            <a:off x="738387" y="5826779"/>
            <a:ext cx="5152204" cy="369332"/>
          </a:xfrm>
          <a:prstGeom prst="rect">
            <a:avLst/>
          </a:prstGeom>
          <a:solidFill>
            <a:schemeClr val="tx2">
              <a:lumMod val="20000"/>
              <a:lumOff val="80000"/>
            </a:schemeClr>
          </a:solidFill>
          <a:ln w="3175">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193967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9"/>
                                        </p:tgtEl>
                                        <p:attrNameLst>
                                          <p:attrName>ppt_x</p:attrName>
                                        </p:attrNameLst>
                                      </p:cBhvr>
                                      <p:tavLst>
                                        <p:tav tm="0">
                                          <p:val>
                                            <p:strVal val="ppt_x"/>
                                          </p:val>
                                        </p:tav>
                                        <p:tav tm="100000">
                                          <p:val>
                                            <p:strVal val="ppt_x"/>
                                          </p:val>
                                        </p:tav>
                                      </p:tavLst>
                                    </p:anim>
                                    <p:anim calcmode="lin" valueType="num">
                                      <p:cBhvr additive="base">
                                        <p:cTn id="31" dur="500"/>
                                        <p:tgtEl>
                                          <p:spTgt spid="9"/>
                                        </p:tgtEl>
                                        <p:attrNameLst>
                                          <p:attrName>ppt_y</p:attrName>
                                        </p:attrNameLst>
                                      </p:cBhvr>
                                      <p:tavLst>
                                        <p:tav tm="0">
                                          <p:val>
                                            <p:strVal val="ppt_y"/>
                                          </p:val>
                                        </p:tav>
                                        <p:tav tm="100000">
                                          <p:val>
                                            <p:strVal val="1+ppt_h/2"/>
                                          </p:val>
                                        </p:tav>
                                      </p:tavLst>
                                    </p:anim>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10"/>
                                        </p:tgtEl>
                                        <p:attrNameLst>
                                          <p:attrName>ppt_x</p:attrName>
                                        </p:attrNameLst>
                                      </p:cBhvr>
                                      <p:tavLst>
                                        <p:tav tm="0">
                                          <p:val>
                                            <p:strVal val="ppt_x"/>
                                          </p:val>
                                        </p:tav>
                                        <p:tav tm="100000">
                                          <p:val>
                                            <p:strVal val="ppt_x"/>
                                          </p:val>
                                        </p:tav>
                                      </p:tavLst>
                                    </p:anim>
                                    <p:anim calcmode="lin" valueType="num">
                                      <p:cBhvr additive="base">
                                        <p:cTn id="37" dur="500"/>
                                        <p:tgtEl>
                                          <p:spTgt spid="10"/>
                                        </p:tgtEl>
                                        <p:attrNameLst>
                                          <p:attrName>ppt_y</p:attrName>
                                        </p:attrNameLst>
                                      </p:cBhvr>
                                      <p:tavLst>
                                        <p:tav tm="0">
                                          <p:val>
                                            <p:strVal val="ppt_y"/>
                                          </p:val>
                                        </p:tav>
                                        <p:tav tm="100000">
                                          <p:val>
                                            <p:strVal val="1+ppt_h/2"/>
                                          </p:val>
                                        </p:tav>
                                      </p:tavLst>
                                    </p:anim>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0" nodeType="click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ppt_x"/>
                                          </p:val>
                                        </p:tav>
                                      </p:tavLst>
                                    </p:anim>
                                    <p:anim calcmode="lin" valueType="num">
                                      <p:cBhvr additive="base">
                                        <p:cTn id="43" dur="500"/>
                                        <p:tgtEl>
                                          <p:spTgt spid="11"/>
                                        </p:tgtEl>
                                        <p:attrNameLst>
                                          <p:attrName>ppt_y</p:attrName>
                                        </p:attrNameLst>
                                      </p:cBhvr>
                                      <p:tavLst>
                                        <p:tav tm="0">
                                          <p:val>
                                            <p:strVal val="ppt_y"/>
                                          </p:val>
                                        </p:tav>
                                        <p:tav tm="100000">
                                          <p:val>
                                            <p:strVal val="1+ppt_h/2"/>
                                          </p:val>
                                        </p:tav>
                                      </p:tavLst>
                                    </p:anim>
                                    <p:set>
                                      <p:cBhvr>
                                        <p:cTn id="44" dur="1" fill="hold">
                                          <p:stCondLst>
                                            <p:cond delay="49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additive="base">
                                        <p:cTn id="48" dur="500"/>
                                        <p:tgtEl>
                                          <p:spTgt spid="13"/>
                                        </p:tgtEl>
                                        <p:attrNameLst>
                                          <p:attrName>ppt_x</p:attrName>
                                        </p:attrNameLst>
                                      </p:cBhvr>
                                      <p:tavLst>
                                        <p:tav tm="0">
                                          <p:val>
                                            <p:strVal val="ppt_x"/>
                                          </p:val>
                                        </p:tav>
                                        <p:tav tm="100000">
                                          <p:val>
                                            <p:strVal val="ppt_x"/>
                                          </p:val>
                                        </p:tav>
                                      </p:tavLst>
                                    </p:anim>
                                    <p:anim calcmode="lin" valueType="num">
                                      <p:cBhvr additive="base">
                                        <p:cTn id="49" dur="500"/>
                                        <p:tgtEl>
                                          <p:spTgt spid="13"/>
                                        </p:tgtEl>
                                        <p:attrNameLst>
                                          <p:attrName>ppt_y</p:attrName>
                                        </p:attrNameLst>
                                      </p:cBhvr>
                                      <p:tavLst>
                                        <p:tav tm="0">
                                          <p:val>
                                            <p:strVal val="ppt_y"/>
                                          </p:val>
                                        </p:tav>
                                        <p:tav tm="100000">
                                          <p:val>
                                            <p:strVal val="1+ppt_h/2"/>
                                          </p:val>
                                        </p:tav>
                                      </p:tavLst>
                                    </p:anim>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additive="base">
                                        <p:cTn id="54" dur="500"/>
                                        <p:tgtEl>
                                          <p:spTgt spid="14"/>
                                        </p:tgtEl>
                                        <p:attrNameLst>
                                          <p:attrName>ppt_x</p:attrName>
                                        </p:attrNameLst>
                                      </p:cBhvr>
                                      <p:tavLst>
                                        <p:tav tm="0">
                                          <p:val>
                                            <p:strVal val="ppt_x"/>
                                          </p:val>
                                        </p:tav>
                                        <p:tav tm="100000">
                                          <p:val>
                                            <p:strVal val="ppt_x"/>
                                          </p:val>
                                        </p:tav>
                                      </p:tavLst>
                                    </p:anim>
                                    <p:anim calcmode="lin" valueType="num">
                                      <p:cBhvr additive="base">
                                        <p:cTn id="55" dur="500"/>
                                        <p:tgtEl>
                                          <p:spTgt spid="14"/>
                                        </p:tgtEl>
                                        <p:attrNameLst>
                                          <p:attrName>ppt_y</p:attrName>
                                        </p:attrNameLst>
                                      </p:cBhvr>
                                      <p:tavLst>
                                        <p:tav tm="0">
                                          <p:val>
                                            <p:strVal val="ppt_y"/>
                                          </p:val>
                                        </p:tav>
                                        <p:tav tm="100000">
                                          <p:val>
                                            <p:strVal val="1+ppt_h/2"/>
                                          </p:val>
                                        </p:tav>
                                      </p:tavLst>
                                    </p:anim>
                                    <p:set>
                                      <p:cBhvr>
                                        <p:cTn id="56" dur="1" fill="hold">
                                          <p:stCondLst>
                                            <p:cond delay="499"/>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15"/>
                                        </p:tgtEl>
                                        <p:attrNameLst>
                                          <p:attrName>ppt_x</p:attrName>
                                        </p:attrNameLst>
                                      </p:cBhvr>
                                      <p:tavLst>
                                        <p:tav tm="0">
                                          <p:val>
                                            <p:strVal val="ppt_x"/>
                                          </p:val>
                                        </p:tav>
                                        <p:tav tm="100000">
                                          <p:val>
                                            <p:strVal val="ppt_x"/>
                                          </p:val>
                                        </p:tav>
                                      </p:tavLst>
                                    </p:anim>
                                    <p:anim calcmode="lin" valueType="num">
                                      <p:cBhvr additive="base">
                                        <p:cTn id="61" dur="500"/>
                                        <p:tgtEl>
                                          <p:spTgt spid="15"/>
                                        </p:tgtEl>
                                        <p:attrNameLst>
                                          <p:attrName>ppt_y</p:attrName>
                                        </p:attrNameLst>
                                      </p:cBhvr>
                                      <p:tavLst>
                                        <p:tav tm="0">
                                          <p:val>
                                            <p:strVal val="ppt_y"/>
                                          </p:val>
                                        </p:tav>
                                        <p:tav tm="100000">
                                          <p:val>
                                            <p:strVal val="1+ppt_h/2"/>
                                          </p:val>
                                        </p:tav>
                                      </p:tavLst>
                                    </p:anim>
                                    <p:set>
                                      <p:cBhvr>
                                        <p:cTn id="62" dur="1" fill="hold">
                                          <p:stCondLst>
                                            <p:cond delay="4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16"/>
                                        </p:tgtEl>
                                        <p:attrNameLst>
                                          <p:attrName>ppt_x</p:attrName>
                                        </p:attrNameLst>
                                      </p:cBhvr>
                                      <p:tavLst>
                                        <p:tav tm="0">
                                          <p:val>
                                            <p:strVal val="ppt_x"/>
                                          </p:val>
                                        </p:tav>
                                        <p:tav tm="100000">
                                          <p:val>
                                            <p:strVal val="ppt_x"/>
                                          </p:val>
                                        </p:tav>
                                      </p:tavLst>
                                    </p:anim>
                                    <p:anim calcmode="lin" valueType="num">
                                      <p:cBhvr additive="base">
                                        <p:cTn id="67" dur="500"/>
                                        <p:tgtEl>
                                          <p:spTgt spid="16"/>
                                        </p:tgtEl>
                                        <p:attrNameLst>
                                          <p:attrName>ppt_y</p:attrName>
                                        </p:attrNameLst>
                                      </p:cBhvr>
                                      <p:tavLst>
                                        <p:tav tm="0">
                                          <p:val>
                                            <p:strVal val="ppt_y"/>
                                          </p:val>
                                        </p:tav>
                                        <p:tav tm="100000">
                                          <p:val>
                                            <p:strVal val="1+ppt_h/2"/>
                                          </p:val>
                                        </p:tav>
                                      </p:tavLst>
                                    </p:anim>
                                    <p:set>
                                      <p:cBhvr>
                                        <p:cTn id="68" dur="1" fill="hold">
                                          <p:stCondLst>
                                            <p:cond delay="499"/>
                                          </p:stCondLst>
                                        </p:cTn>
                                        <p:tgtEl>
                                          <p:spTgt spid="1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0" nodeType="clickEffect">
                                  <p:stCondLst>
                                    <p:cond delay="0"/>
                                  </p:stCondLst>
                                  <p:childTnLst>
                                    <p:anim calcmode="lin" valueType="num">
                                      <p:cBhvr additive="base">
                                        <p:cTn id="72" dur="500"/>
                                        <p:tgtEl>
                                          <p:spTgt spid="17"/>
                                        </p:tgtEl>
                                        <p:attrNameLst>
                                          <p:attrName>ppt_x</p:attrName>
                                        </p:attrNameLst>
                                      </p:cBhvr>
                                      <p:tavLst>
                                        <p:tav tm="0">
                                          <p:val>
                                            <p:strVal val="ppt_x"/>
                                          </p:val>
                                        </p:tav>
                                        <p:tav tm="100000">
                                          <p:val>
                                            <p:strVal val="ppt_x"/>
                                          </p:val>
                                        </p:tav>
                                      </p:tavLst>
                                    </p:anim>
                                    <p:anim calcmode="lin" valueType="num">
                                      <p:cBhvr additive="base">
                                        <p:cTn id="73" dur="500"/>
                                        <p:tgtEl>
                                          <p:spTgt spid="17"/>
                                        </p:tgtEl>
                                        <p:attrNameLst>
                                          <p:attrName>ppt_y</p:attrName>
                                        </p:attrNameLst>
                                      </p:cBhvr>
                                      <p:tavLst>
                                        <p:tav tm="0">
                                          <p:val>
                                            <p:strVal val="ppt_y"/>
                                          </p:val>
                                        </p:tav>
                                        <p:tav tm="100000">
                                          <p:val>
                                            <p:strVal val="1+ppt_h/2"/>
                                          </p:val>
                                        </p:tav>
                                      </p:tavLst>
                                    </p:anim>
                                    <p:set>
                                      <p:cBhvr>
                                        <p:cTn id="7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99" y="1103251"/>
            <a:ext cx="9111802" cy="5698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Warm-Up</a:t>
            </a:r>
          </a:p>
        </p:txBody>
      </p:sp>
    </p:spTree>
    <p:extLst>
      <p:ext uri="{BB962C8B-B14F-4D97-AF65-F5344CB8AC3E}">
        <p14:creationId xmlns:p14="http://schemas.microsoft.com/office/powerpoint/2010/main" val="326532557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hlinkClick r:id="rId3" action="ppaction://hlinksldjump"/>
          </p:cNvPr>
          <p:cNvPicPr>
            <a:picLocks noChangeAspect="1"/>
          </p:cNvPicPr>
          <p:nvPr/>
        </p:nvPicPr>
        <p:blipFill>
          <a:blip r:embed="rId4"/>
          <a:stretch>
            <a:fillRect/>
          </a:stretch>
        </p:blipFill>
        <p:spPr>
          <a:xfrm>
            <a:off x="0" y="0"/>
            <a:ext cx="12192000" cy="1571625"/>
          </a:xfrm>
          <a:prstGeom prst="rect">
            <a:avLst/>
          </a:prstGeom>
        </p:spPr>
      </p:pic>
      <p:sp>
        <p:nvSpPr>
          <p:cNvPr id="21" name="AutoShape 3"/>
          <p:cNvSpPr>
            <a:spLocks noChangeArrowheads="1"/>
          </p:cNvSpPr>
          <p:nvPr/>
        </p:nvSpPr>
        <p:spPr bwMode="auto">
          <a:xfrm>
            <a:off x="879973" y="2114685"/>
            <a:ext cx="1680540" cy="430434"/>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0" fontAlgn="ctr" hangingPunct="0">
              <a:buClr>
                <a:srgbClr val="FF0000"/>
              </a:buClr>
              <a:buSzPct val="70000"/>
              <a:defRPr/>
            </a:pPr>
            <a:endParaRPr lang="zh-CN" altLang="zh-CN" sz="1600">
              <a:solidFill>
                <a:schemeClr val="bg1"/>
              </a:solidFill>
              <a:latin typeface="微软雅黑" pitchFamily="34" charset="-122"/>
              <a:ea typeface="微软雅黑" pitchFamily="34" charset="-122"/>
            </a:endParaRPr>
          </a:p>
        </p:txBody>
      </p:sp>
      <p:sp>
        <p:nvSpPr>
          <p:cNvPr id="71686" name="Rectangle 2"/>
          <p:cNvSpPr>
            <a:spLocks noGrp="1"/>
          </p:cNvSpPr>
          <p:nvPr>
            <p:ph type="title"/>
          </p:nvPr>
        </p:nvSpPr>
        <p:spPr>
          <a:xfrm>
            <a:off x="2673358" y="1036054"/>
            <a:ext cx="8229600" cy="1143000"/>
          </a:xfrm>
        </p:spPr>
        <p:txBody>
          <a:bodyPr/>
          <a:lstStyle/>
          <a:p>
            <a:r>
              <a:rPr lang="en-US" altLang="zh-CN" b="1" dirty="0" smtClean="0">
                <a:latin typeface="Arial Unicode MS" panose="020B0604020202020204" pitchFamily="34" charset="-122"/>
                <a:ea typeface="Arial Unicode MS" panose="020B0604020202020204" pitchFamily="34" charset="-122"/>
                <a:cs typeface="Arial Unicode MS" panose="020B0604020202020204" pitchFamily="34" charset="-122"/>
              </a:rPr>
              <a:t>mysterious &amp; mystical</a:t>
            </a:r>
          </a:p>
        </p:txBody>
      </p:sp>
      <p:sp>
        <p:nvSpPr>
          <p:cNvPr id="20" name="AutoShape 3"/>
          <p:cNvSpPr>
            <a:spLocks noChangeArrowheads="1"/>
          </p:cNvSpPr>
          <p:nvPr/>
        </p:nvSpPr>
        <p:spPr bwMode="auto">
          <a:xfrm>
            <a:off x="920031" y="2959412"/>
            <a:ext cx="1680540" cy="430434"/>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zh-CN" altLang="zh-CN" sz="1600">
              <a:solidFill>
                <a:schemeClr val="bg1"/>
              </a:solidFill>
              <a:latin typeface="微软雅黑" pitchFamily="34" charset="-122"/>
              <a:ea typeface="微软雅黑" pitchFamily="34" charset="-122"/>
            </a:endParaRPr>
          </a:p>
        </p:txBody>
      </p:sp>
      <p:sp>
        <p:nvSpPr>
          <p:cNvPr id="22" name="Text Box 16"/>
          <p:cNvSpPr txBox="1">
            <a:spLocks noChangeArrowheads="1"/>
          </p:cNvSpPr>
          <p:nvPr/>
        </p:nvSpPr>
        <p:spPr bwMode="auto">
          <a:xfrm>
            <a:off x="791555" y="2109190"/>
            <a:ext cx="18573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50000"/>
              </a:spcBef>
              <a:spcAft>
                <a:spcPct val="35000"/>
              </a:spcAft>
            </a:pPr>
            <a:r>
              <a:rPr lang="en-US" altLang="zh-CN" b="0" dirty="0">
                <a:solidFill>
                  <a:schemeClr val="bg1"/>
                </a:solidFill>
              </a:rPr>
              <a:t>mysterious </a:t>
            </a:r>
          </a:p>
        </p:txBody>
      </p:sp>
      <p:sp>
        <p:nvSpPr>
          <p:cNvPr id="23" name="Text Box 18"/>
          <p:cNvSpPr txBox="1">
            <a:spLocks noChangeArrowheads="1"/>
          </p:cNvSpPr>
          <p:nvPr/>
        </p:nvSpPr>
        <p:spPr bwMode="auto">
          <a:xfrm>
            <a:off x="1052512" y="2947810"/>
            <a:ext cx="18573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50000"/>
              </a:spcBef>
              <a:spcAft>
                <a:spcPct val="35000"/>
              </a:spcAft>
            </a:pPr>
            <a:r>
              <a:rPr lang="en-US" altLang="zh-CN" b="0" dirty="0">
                <a:solidFill>
                  <a:schemeClr val="bg1"/>
                </a:solidFill>
              </a:rPr>
              <a:t>mystical</a:t>
            </a:r>
          </a:p>
        </p:txBody>
      </p:sp>
      <p:sp>
        <p:nvSpPr>
          <p:cNvPr id="24" name="Rectangle 19"/>
          <p:cNvSpPr>
            <a:spLocks noChangeArrowheads="1"/>
          </p:cNvSpPr>
          <p:nvPr/>
        </p:nvSpPr>
        <p:spPr bwMode="auto">
          <a:xfrm>
            <a:off x="2798081" y="2109190"/>
            <a:ext cx="798015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20000"/>
              </a:spcBef>
              <a:spcAft>
                <a:spcPct val="20000"/>
              </a:spcAft>
              <a:buFont typeface="Arial" panose="020B0604020202020204" pitchFamily="34" charset="0"/>
              <a:buNone/>
            </a:pPr>
            <a:r>
              <a:rPr lang="en-US" altLang="zh-CN" sz="2000" dirty="0">
                <a:ea typeface="黑体" panose="02010609060101010101" pitchFamily="49" charset="-122"/>
              </a:rPr>
              <a:t>full of </a:t>
            </a:r>
            <a:r>
              <a:rPr lang="en-US" altLang="zh-CN" sz="2000" dirty="0" smtClean="0">
                <a:ea typeface="黑体" panose="02010609060101010101" pitchFamily="49" charset="-122"/>
              </a:rPr>
              <a:t>secrets     </a:t>
            </a:r>
            <a:r>
              <a:rPr lang="en-US" altLang="zh-CN" sz="2000" b="0" dirty="0" smtClean="0">
                <a:ea typeface="黑体" panose="02010609060101010101" pitchFamily="49" charset="-122"/>
              </a:rPr>
              <a:t> </a:t>
            </a:r>
            <a:r>
              <a:rPr lang="zh-CN" altLang="en-US" sz="2000" b="0" dirty="0" smtClean="0">
                <a:ea typeface="黑体" panose="02010609060101010101" pitchFamily="49" charset="-122"/>
              </a:rPr>
              <a:t>指</a:t>
            </a:r>
            <a:r>
              <a:rPr lang="zh-CN" altLang="en-US" sz="2000" b="0" dirty="0">
                <a:ea typeface="黑体" panose="02010609060101010101" pitchFamily="49" charset="-122"/>
              </a:rPr>
              <a:t>神秘的，同时引起惊奇和好奇而且难以解释或无法理解的。</a:t>
            </a:r>
          </a:p>
        </p:txBody>
      </p:sp>
      <p:sp>
        <p:nvSpPr>
          <p:cNvPr id="25" name="Rectangle 20"/>
          <p:cNvSpPr>
            <a:spLocks noChangeArrowheads="1"/>
          </p:cNvSpPr>
          <p:nvPr/>
        </p:nvSpPr>
        <p:spPr bwMode="auto">
          <a:xfrm>
            <a:off x="2798081" y="2876589"/>
            <a:ext cx="80656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20000"/>
              </a:spcBef>
              <a:spcAft>
                <a:spcPct val="20000"/>
              </a:spcAft>
              <a:buFont typeface="Arial" panose="020B0604020202020204" pitchFamily="34" charset="0"/>
              <a:buNone/>
            </a:pPr>
            <a:r>
              <a:rPr lang="en-US" altLang="zh-CN" sz="2000" dirty="0">
                <a:ea typeface="黑体" panose="02010609060101010101" pitchFamily="49" charset="-122"/>
              </a:rPr>
              <a:t>relating to or characteristic of </a:t>
            </a:r>
            <a:r>
              <a:rPr lang="en-US" altLang="zh-CN" sz="2000" dirty="0" smtClean="0">
                <a:ea typeface="黑体" panose="02010609060101010101" pitchFamily="49" charset="-122"/>
              </a:rPr>
              <a:t>mysticism     </a:t>
            </a:r>
            <a:r>
              <a:rPr lang="zh-CN" altLang="en-US" sz="2000" b="0" dirty="0" smtClean="0">
                <a:ea typeface="黑体" panose="02010609060101010101" pitchFamily="49" charset="-122"/>
              </a:rPr>
              <a:t>指</a:t>
            </a:r>
            <a:r>
              <a:rPr lang="zh-CN" altLang="en-US" sz="2000" b="0" dirty="0">
                <a:ea typeface="黑体" panose="02010609060101010101" pitchFamily="49" charset="-122"/>
              </a:rPr>
              <a:t>神秘主义的，理智无法理解、感官不能接触的精神现实或含义的</a:t>
            </a:r>
            <a:r>
              <a:rPr lang="en-US" altLang="zh-CN" sz="2000" b="0" dirty="0">
                <a:ea typeface="黑体" panose="02010609060101010101" pitchFamily="49" charset="-122"/>
              </a:rPr>
              <a:t>; </a:t>
            </a:r>
            <a:r>
              <a:rPr lang="zh-CN" altLang="en-US" sz="2000" b="0" dirty="0">
                <a:ea typeface="黑体" panose="02010609060101010101" pitchFamily="49" charset="-122"/>
              </a:rPr>
              <a:t>难以理解的，神秘的。</a:t>
            </a:r>
          </a:p>
        </p:txBody>
      </p:sp>
      <p:sp>
        <p:nvSpPr>
          <p:cNvPr id="26" name="Rectangle 3"/>
          <p:cNvSpPr txBox="1">
            <a:spLocks/>
          </p:cNvSpPr>
          <p:nvPr/>
        </p:nvSpPr>
        <p:spPr>
          <a:xfrm>
            <a:off x="1995065" y="3652692"/>
            <a:ext cx="8229600" cy="3600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buFont typeface="Arial" panose="020B0604020202020204" pitchFamily="34" charset="0"/>
              <a:buNone/>
            </a:pPr>
            <a:r>
              <a:rPr lang="en-US" altLang="zh-CN" dirty="0" smtClean="0"/>
              <a:t>Match the phrases with correct words.</a:t>
            </a:r>
          </a:p>
          <a:p>
            <a:pPr marL="352425" indent="-352425">
              <a:spcBef>
                <a:spcPct val="0"/>
              </a:spcBef>
              <a:buFont typeface="Arial" panose="020B0604020202020204" pitchFamily="34" charset="0"/>
              <a:buNone/>
            </a:pPr>
            <a:r>
              <a:rPr lang="en-US" altLang="zh-CN" sz="2400" dirty="0" smtClean="0">
                <a:ea typeface="黑体" panose="02010609060101010101" pitchFamily="49" charset="-122"/>
              </a:rPr>
              <a:t>1. the _________ style of William Blake</a:t>
            </a:r>
          </a:p>
          <a:p>
            <a:pPr marL="352425" indent="-352425">
              <a:spcBef>
                <a:spcPct val="0"/>
              </a:spcBef>
              <a:buFont typeface="Arial" panose="020B0604020202020204" pitchFamily="34" charset="0"/>
              <a:buNone/>
            </a:pPr>
            <a:r>
              <a:rPr lang="en-US" altLang="zh-CN" sz="2400" dirty="0" smtClean="0">
                <a:ea typeface="黑体" panose="02010609060101010101" pitchFamily="49" charset="-122"/>
              </a:rPr>
              <a:t>    </a:t>
            </a:r>
            <a:r>
              <a:rPr lang="zh-CN" altLang="en-US" sz="2400" dirty="0" smtClean="0">
                <a:ea typeface="黑体" panose="02010609060101010101" pitchFamily="49" charset="-122"/>
              </a:rPr>
              <a:t>威廉</a:t>
            </a:r>
            <a:r>
              <a:rPr lang="en-US" altLang="zh-CN" sz="2400" dirty="0" smtClean="0">
                <a:ea typeface="黑体" panose="02010609060101010101" pitchFamily="49" charset="-122"/>
              </a:rPr>
              <a:t>· </a:t>
            </a:r>
            <a:r>
              <a:rPr lang="zh-CN" altLang="en-US" sz="2400" dirty="0" smtClean="0">
                <a:ea typeface="黑体" panose="02010609060101010101" pitchFamily="49" charset="-122"/>
              </a:rPr>
              <a:t>布莱克的神秘风格</a:t>
            </a:r>
          </a:p>
          <a:p>
            <a:pPr marL="352425" indent="-352425">
              <a:spcBef>
                <a:spcPct val="0"/>
              </a:spcBef>
              <a:buFont typeface="Arial" panose="020B0604020202020204" pitchFamily="34" charset="0"/>
              <a:buNone/>
            </a:pPr>
            <a:endParaRPr lang="en-US" altLang="zh-CN" sz="1200" dirty="0" smtClean="0"/>
          </a:p>
          <a:p>
            <a:pPr marL="352425" indent="-352425">
              <a:spcBef>
                <a:spcPct val="0"/>
              </a:spcBef>
              <a:buFont typeface="Arial" panose="020B0604020202020204" pitchFamily="34" charset="0"/>
              <a:buNone/>
            </a:pPr>
            <a:r>
              <a:rPr lang="en-US" altLang="zh-CN" sz="2400" dirty="0" smtClean="0"/>
              <a:t>2. For me, standing before the temple door as the sun rose was a __________experience.</a:t>
            </a:r>
            <a:r>
              <a:rPr lang="en-US" altLang="zh-CN" dirty="0" smtClean="0"/>
              <a:t> </a:t>
            </a:r>
          </a:p>
          <a:p>
            <a:pPr marL="352425" indent="-352425">
              <a:spcBef>
                <a:spcPct val="0"/>
              </a:spcBef>
              <a:buFont typeface="Arial" panose="020B0604020202020204" pitchFamily="34" charset="0"/>
              <a:buNone/>
            </a:pPr>
            <a:r>
              <a:rPr lang="zh-CN" altLang="en-US" sz="2000" dirty="0" smtClean="0">
                <a:latin typeface="黑体" panose="02010609060101010101" pitchFamily="49" charset="-122"/>
                <a:ea typeface="黑体" panose="02010609060101010101" pitchFamily="49" charset="-122"/>
              </a:rPr>
              <a:t>	旭日东升，我站在神殿门前，体验到油然而生的敬畏之情。</a:t>
            </a:r>
            <a:r>
              <a:rPr lang="zh-CN" altLang="en-US" dirty="0" smtClean="0"/>
              <a:t> </a:t>
            </a:r>
          </a:p>
          <a:p>
            <a:pPr marL="352425" indent="-352425">
              <a:spcBef>
                <a:spcPct val="0"/>
              </a:spcBef>
              <a:buFont typeface="Arial" panose="020B0604020202020204" pitchFamily="34" charset="0"/>
              <a:buNone/>
            </a:pPr>
            <a:r>
              <a:rPr lang="en-US" altLang="zh-CN" sz="2400" dirty="0" smtClean="0"/>
              <a:t>3. A ___________ light came from the deserted house. </a:t>
            </a:r>
          </a:p>
          <a:p>
            <a:pPr marL="352425" indent="-352425">
              <a:spcBef>
                <a:spcPct val="0"/>
              </a:spcBef>
              <a:buFont typeface="Arial" panose="020B0604020202020204" pitchFamily="34" charset="0"/>
              <a:buNone/>
            </a:pPr>
            <a:r>
              <a:rPr lang="zh-CN" altLang="en-US" sz="2400" dirty="0" smtClean="0"/>
              <a:t>	</a:t>
            </a:r>
            <a:r>
              <a:rPr lang="zh-CN" altLang="en-US" sz="2000" dirty="0" smtClean="0">
                <a:latin typeface="黑体" panose="02010609060101010101" pitchFamily="49" charset="-122"/>
                <a:ea typeface="黑体" panose="02010609060101010101" pitchFamily="49" charset="-122"/>
              </a:rPr>
              <a:t>废弃的房屋里亮起了神秘的灯光。 </a:t>
            </a:r>
            <a:endParaRPr lang="en-US" altLang="zh-CN" sz="2000" dirty="0">
              <a:latin typeface="黑体" panose="02010609060101010101" pitchFamily="49" charset="-122"/>
              <a:ea typeface="黑体" panose="02010609060101010101" pitchFamily="49" charset="-122"/>
            </a:endParaRPr>
          </a:p>
        </p:txBody>
      </p:sp>
      <p:sp>
        <p:nvSpPr>
          <p:cNvPr id="27" name="Text Box 21"/>
          <p:cNvSpPr txBox="1">
            <a:spLocks noChangeArrowheads="1"/>
          </p:cNvSpPr>
          <p:nvPr/>
        </p:nvSpPr>
        <p:spPr bwMode="auto">
          <a:xfrm>
            <a:off x="2798081" y="4012408"/>
            <a:ext cx="18573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50000"/>
              </a:spcBef>
              <a:spcAft>
                <a:spcPct val="35000"/>
              </a:spcAft>
            </a:pPr>
            <a:r>
              <a:rPr lang="en-US" altLang="zh-CN" dirty="0">
                <a:solidFill>
                  <a:srgbClr val="FF0000"/>
                </a:solidFill>
              </a:rPr>
              <a:t>mystical</a:t>
            </a:r>
          </a:p>
        </p:txBody>
      </p:sp>
      <p:sp>
        <p:nvSpPr>
          <p:cNvPr id="28" name="Text Box 22"/>
          <p:cNvSpPr txBox="1">
            <a:spLocks noChangeArrowheads="1"/>
          </p:cNvSpPr>
          <p:nvPr/>
        </p:nvSpPr>
        <p:spPr bwMode="auto">
          <a:xfrm>
            <a:off x="2474454" y="5242573"/>
            <a:ext cx="18573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50000"/>
              </a:spcBef>
              <a:spcAft>
                <a:spcPct val="35000"/>
              </a:spcAft>
            </a:pPr>
            <a:r>
              <a:rPr lang="en-US" altLang="zh-CN" dirty="0">
                <a:solidFill>
                  <a:srgbClr val="FF0000"/>
                </a:solidFill>
              </a:rPr>
              <a:t>mystical</a:t>
            </a:r>
          </a:p>
        </p:txBody>
      </p:sp>
      <p:sp>
        <p:nvSpPr>
          <p:cNvPr id="29" name="Text Box 23"/>
          <p:cNvSpPr txBox="1">
            <a:spLocks noChangeArrowheads="1"/>
          </p:cNvSpPr>
          <p:nvPr/>
        </p:nvSpPr>
        <p:spPr bwMode="auto">
          <a:xfrm>
            <a:off x="2560513" y="5947456"/>
            <a:ext cx="18573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50000"/>
              </a:spcBef>
              <a:spcAft>
                <a:spcPct val="35000"/>
              </a:spcAft>
            </a:pPr>
            <a:r>
              <a:rPr lang="en-US" altLang="zh-CN" dirty="0">
                <a:solidFill>
                  <a:srgbClr val="FF0000"/>
                </a:solidFill>
              </a:rPr>
              <a:t>mysterious</a:t>
            </a:r>
          </a:p>
        </p:txBody>
      </p:sp>
    </p:spTree>
    <p:extLst>
      <p:ext uri="{BB962C8B-B14F-4D97-AF65-F5344CB8AC3E}">
        <p14:creationId xmlns:p14="http://schemas.microsoft.com/office/powerpoint/2010/main" val="143716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12192000" cy="1571625"/>
          </a:xfrm>
          <a:prstGeom prst="rect">
            <a:avLst/>
          </a:prstGeom>
        </p:spPr>
      </p:pic>
      <p:sp>
        <p:nvSpPr>
          <p:cNvPr id="74754" name="Rectangle 2"/>
          <p:cNvSpPr>
            <a:spLocks noGrp="1"/>
          </p:cNvSpPr>
          <p:nvPr>
            <p:ph type="title"/>
          </p:nvPr>
        </p:nvSpPr>
        <p:spPr>
          <a:xfrm>
            <a:off x="3103684" y="1319065"/>
            <a:ext cx="10504069" cy="959191"/>
          </a:xfrm>
        </p:spPr>
        <p:txBody>
          <a:bodyPr/>
          <a:lstStyle/>
          <a:p>
            <a:r>
              <a:rPr lang="en-US" altLang="zh-CN" b="1" dirty="0"/>
              <a:t>i</a:t>
            </a:r>
            <a:r>
              <a:rPr lang="en-US" altLang="zh-CN" b="1" dirty="0" smtClean="0"/>
              <a:t>nduce &amp; deduce</a:t>
            </a:r>
          </a:p>
        </p:txBody>
      </p:sp>
      <p:sp>
        <p:nvSpPr>
          <p:cNvPr id="1031171" name="Rectangle 3"/>
          <p:cNvSpPr>
            <a:spLocks noGrp="1"/>
          </p:cNvSpPr>
          <p:nvPr>
            <p:ph type="body" idx="1"/>
          </p:nvPr>
        </p:nvSpPr>
        <p:spPr>
          <a:xfrm>
            <a:off x="1600022" y="3933973"/>
            <a:ext cx="9346401" cy="2475619"/>
          </a:xfrm>
        </p:spPr>
        <p:txBody>
          <a:bodyPr>
            <a:noAutofit/>
          </a:bodyPr>
          <a:lstStyle/>
          <a:p>
            <a:pPr marL="355600" indent="-355600">
              <a:buNone/>
            </a:pPr>
            <a:r>
              <a:rPr lang="en-US" altLang="zh-CN" dirty="0"/>
              <a:t> Examinations do not motivate a student to read widely, but to restrict his reading; they do not enable him to seek more and more knowledge, but </a:t>
            </a:r>
            <a:r>
              <a:rPr lang="en-US" altLang="zh-CN" dirty="0" smtClean="0"/>
              <a:t>__________ cramming</a:t>
            </a:r>
            <a:r>
              <a:rPr lang="en-US" altLang="zh-CN" dirty="0"/>
              <a:t>.</a:t>
            </a:r>
            <a:endParaRPr lang="en-US" altLang="zh-CN" dirty="0" smtClean="0"/>
          </a:p>
          <a:p>
            <a:pPr marL="355600" indent="-355600">
              <a:buNone/>
            </a:pPr>
            <a:r>
              <a:rPr lang="en-US" altLang="zh-CN" dirty="0" smtClean="0"/>
              <a:t>We </a:t>
            </a:r>
            <a:r>
              <a:rPr lang="en-US" altLang="zh-CN" dirty="0"/>
              <a:t>can </a:t>
            </a:r>
            <a:r>
              <a:rPr lang="en-US" altLang="zh-CN" dirty="0" smtClean="0"/>
              <a:t>__________ from </a:t>
            </a:r>
            <a:r>
              <a:rPr lang="en-US" altLang="zh-CN" dirty="0"/>
              <a:t>the picture that its aim is to criticize the spreading extravagant behavior among students, especially college students</a:t>
            </a:r>
            <a:r>
              <a:rPr lang="en-US" altLang="zh-CN" dirty="0" smtClean="0"/>
              <a:t>.</a:t>
            </a:r>
            <a:endParaRPr lang="zh-CN" altLang="en-US" dirty="0">
              <a:ea typeface="黑体" panose="02010609060101010101" pitchFamily="49" charset="-122"/>
            </a:endParaRPr>
          </a:p>
        </p:txBody>
      </p:sp>
      <p:sp>
        <p:nvSpPr>
          <p:cNvPr id="16" name="AutoShape 3"/>
          <p:cNvSpPr>
            <a:spLocks noChangeArrowheads="1"/>
          </p:cNvSpPr>
          <p:nvPr/>
        </p:nvSpPr>
        <p:spPr bwMode="auto">
          <a:xfrm>
            <a:off x="968390" y="2314660"/>
            <a:ext cx="1680540" cy="430434"/>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zh-CN" altLang="zh-CN" sz="1600">
              <a:solidFill>
                <a:schemeClr val="bg1"/>
              </a:solidFill>
              <a:latin typeface="微软雅黑" pitchFamily="34" charset="-122"/>
              <a:ea typeface="微软雅黑" pitchFamily="34" charset="-122"/>
            </a:endParaRPr>
          </a:p>
        </p:txBody>
      </p:sp>
      <p:sp>
        <p:nvSpPr>
          <p:cNvPr id="15" name="Text Box 16"/>
          <p:cNvSpPr txBox="1">
            <a:spLocks noChangeArrowheads="1"/>
          </p:cNvSpPr>
          <p:nvPr/>
        </p:nvSpPr>
        <p:spPr bwMode="auto">
          <a:xfrm>
            <a:off x="1072662" y="2348669"/>
            <a:ext cx="1858116"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50000"/>
              </a:spcBef>
              <a:spcAft>
                <a:spcPct val="35000"/>
              </a:spcAft>
            </a:pPr>
            <a:r>
              <a:rPr lang="en-US" altLang="zh-CN" b="0" dirty="0">
                <a:solidFill>
                  <a:schemeClr val="bg1"/>
                </a:solidFill>
              </a:rPr>
              <a:t> </a:t>
            </a:r>
            <a:r>
              <a:rPr lang="en-US" altLang="zh-CN" b="0" dirty="0" smtClean="0">
                <a:solidFill>
                  <a:schemeClr val="bg1"/>
                </a:solidFill>
              </a:rPr>
              <a:t>induce </a:t>
            </a:r>
            <a:endParaRPr lang="en-US" altLang="zh-CN" b="0" dirty="0">
              <a:solidFill>
                <a:schemeClr val="bg1"/>
              </a:solidFill>
            </a:endParaRPr>
          </a:p>
        </p:txBody>
      </p:sp>
      <p:sp>
        <p:nvSpPr>
          <p:cNvPr id="17" name="AutoShape 3"/>
          <p:cNvSpPr>
            <a:spLocks noChangeArrowheads="1"/>
          </p:cNvSpPr>
          <p:nvPr/>
        </p:nvSpPr>
        <p:spPr bwMode="auto">
          <a:xfrm>
            <a:off x="968390" y="3057695"/>
            <a:ext cx="1680540" cy="430434"/>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zh-CN" altLang="zh-CN" sz="1600">
              <a:solidFill>
                <a:schemeClr val="bg1"/>
              </a:solidFill>
              <a:latin typeface="微软雅黑" pitchFamily="34" charset="-122"/>
              <a:ea typeface="微软雅黑" pitchFamily="34" charset="-122"/>
            </a:endParaRPr>
          </a:p>
        </p:txBody>
      </p:sp>
      <p:sp>
        <p:nvSpPr>
          <p:cNvPr id="19" name="Text Box 16"/>
          <p:cNvSpPr txBox="1">
            <a:spLocks noChangeArrowheads="1"/>
          </p:cNvSpPr>
          <p:nvPr/>
        </p:nvSpPr>
        <p:spPr bwMode="auto">
          <a:xfrm>
            <a:off x="1072662" y="3057695"/>
            <a:ext cx="1858116"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50000"/>
              </a:spcBef>
              <a:spcAft>
                <a:spcPct val="35000"/>
              </a:spcAft>
            </a:pPr>
            <a:r>
              <a:rPr lang="en-US" altLang="zh-CN" b="0" dirty="0">
                <a:solidFill>
                  <a:schemeClr val="bg1"/>
                </a:solidFill>
              </a:rPr>
              <a:t> </a:t>
            </a:r>
            <a:r>
              <a:rPr lang="en-US" altLang="zh-CN" b="0" dirty="0" smtClean="0">
                <a:solidFill>
                  <a:schemeClr val="bg1"/>
                </a:solidFill>
              </a:rPr>
              <a:t>deduce </a:t>
            </a:r>
            <a:endParaRPr lang="en-US" altLang="zh-CN" b="0" dirty="0">
              <a:solidFill>
                <a:schemeClr val="bg1"/>
              </a:solidFill>
            </a:endParaRPr>
          </a:p>
        </p:txBody>
      </p:sp>
      <p:sp>
        <p:nvSpPr>
          <p:cNvPr id="20" name="Rectangle 19"/>
          <p:cNvSpPr>
            <a:spLocks noChangeArrowheads="1"/>
          </p:cNvSpPr>
          <p:nvPr/>
        </p:nvSpPr>
        <p:spPr bwMode="auto">
          <a:xfrm>
            <a:off x="2810306" y="2323751"/>
            <a:ext cx="86231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20000"/>
              </a:spcBef>
              <a:spcAft>
                <a:spcPct val="20000"/>
              </a:spcAft>
              <a:buFont typeface="Arial" panose="020B0604020202020204" pitchFamily="34" charset="0"/>
              <a:buNone/>
            </a:pPr>
            <a:r>
              <a:rPr lang="en-US" altLang="zh-CN" sz="2000" dirty="0"/>
              <a:t>to cause something, esp. a mental or physical change </a:t>
            </a:r>
            <a:r>
              <a:rPr lang="en-US" altLang="zh-CN" sz="2000" dirty="0" smtClean="0"/>
              <a:t>  </a:t>
            </a:r>
            <a:r>
              <a:rPr lang="zh-CN" altLang="en-US" sz="2000" dirty="0" smtClean="0">
                <a:ea typeface="黑体" panose="02010609060101010101" pitchFamily="49" charset="-122"/>
              </a:rPr>
              <a:t>引起</a:t>
            </a:r>
            <a:r>
              <a:rPr lang="zh-CN" altLang="en-US" sz="2000" dirty="0">
                <a:ea typeface="黑体" panose="02010609060101010101" pitchFamily="49" charset="-122"/>
              </a:rPr>
              <a:t>、导致</a:t>
            </a:r>
            <a:endParaRPr lang="zh-CN" altLang="en-US" sz="2000" b="0" dirty="0">
              <a:ea typeface="黑体" panose="02010609060101010101" pitchFamily="49" charset="-122"/>
            </a:endParaRPr>
          </a:p>
        </p:txBody>
      </p:sp>
      <p:sp>
        <p:nvSpPr>
          <p:cNvPr id="21" name="Rectangle 20"/>
          <p:cNvSpPr>
            <a:spLocks noChangeArrowheads="1"/>
          </p:cNvSpPr>
          <p:nvPr/>
        </p:nvSpPr>
        <p:spPr bwMode="auto">
          <a:xfrm>
            <a:off x="2810306" y="3057695"/>
            <a:ext cx="80656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20000"/>
              </a:spcBef>
              <a:spcAft>
                <a:spcPct val="20000"/>
              </a:spcAft>
              <a:buFont typeface="Arial" panose="020B0604020202020204" pitchFamily="34" charset="0"/>
              <a:buNone/>
            </a:pPr>
            <a:r>
              <a:rPr lang="en-US" altLang="zh-CN" sz="2000" dirty="0"/>
              <a:t>conclude by </a:t>
            </a:r>
            <a:r>
              <a:rPr lang="en-US" altLang="zh-CN" sz="2000" dirty="0" smtClean="0"/>
              <a:t>reasoning     </a:t>
            </a:r>
            <a:r>
              <a:rPr lang="zh-CN" altLang="en-US" sz="2000" dirty="0" smtClean="0"/>
              <a:t>演绎</a:t>
            </a:r>
            <a:r>
              <a:rPr lang="en-US" altLang="zh-CN" sz="2000" dirty="0"/>
              <a:t>; </a:t>
            </a:r>
            <a:r>
              <a:rPr lang="zh-CN" altLang="en-US" sz="2000" dirty="0"/>
              <a:t>推断</a:t>
            </a:r>
            <a:endParaRPr lang="zh-CN" altLang="en-US" sz="2000" dirty="0">
              <a:ea typeface="黑体" panose="02010609060101010101" pitchFamily="49" charset="-122"/>
            </a:endParaRPr>
          </a:p>
        </p:txBody>
      </p:sp>
      <p:sp>
        <p:nvSpPr>
          <p:cNvPr id="22" name="Text Box 21"/>
          <p:cNvSpPr txBox="1">
            <a:spLocks noChangeArrowheads="1"/>
          </p:cNvSpPr>
          <p:nvPr/>
        </p:nvSpPr>
        <p:spPr bwMode="auto">
          <a:xfrm>
            <a:off x="6096000" y="4751094"/>
            <a:ext cx="18573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50000"/>
              </a:spcBef>
              <a:spcAft>
                <a:spcPct val="35000"/>
              </a:spcAft>
            </a:pPr>
            <a:r>
              <a:rPr lang="en-US" altLang="zh-CN" dirty="0">
                <a:solidFill>
                  <a:srgbClr val="FF0000"/>
                </a:solidFill>
              </a:rPr>
              <a:t>induce</a:t>
            </a:r>
          </a:p>
        </p:txBody>
      </p:sp>
      <p:sp>
        <p:nvSpPr>
          <p:cNvPr id="23" name="Text Box 21"/>
          <p:cNvSpPr txBox="1">
            <a:spLocks noChangeArrowheads="1"/>
          </p:cNvSpPr>
          <p:nvPr/>
        </p:nvSpPr>
        <p:spPr bwMode="auto">
          <a:xfrm>
            <a:off x="3103684" y="5272771"/>
            <a:ext cx="18573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50000"/>
              </a:spcBef>
              <a:spcAft>
                <a:spcPct val="35000"/>
              </a:spcAft>
            </a:pPr>
            <a:r>
              <a:rPr lang="en-US" altLang="zh-CN" dirty="0" smtClean="0">
                <a:solidFill>
                  <a:srgbClr val="FF0000"/>
                </a:solidFill>
              </a:rPr>
              <a:t>deduce</a:t>
            </a:r>
            <a:endParaRPr lang="en-US" altLang="zh-CN" dirty="0">
              <a:solidFill>
                <a:srgbClr val="FF0000"/>
              </a:solidFill>
            </a:endParaRPr>
          </a:p>
        </p:txBody>
      </p:sp>
    </p:spTree>
    <p:extLst>
      <p:ext uri="{BB962C8B-B14F-4D97-AF65-F5344CB8AC3E}">
        <p14:creationId xmlns:p14="http://schemas.microsoft.com/office/powerpoint/2010/main" val="1343235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104" name="Rectangle 8"/>
          <p:cNvSpPr>
            <a:spLocks noGrp="1"/>
          </p:cNvSpPr>
          <p:nvPr>
            <p:ph type="body" idx="1"/>
          </p:nvPr>
        </p:nvSpPr>
        <p:spPr>
          <a:xfrm>
            <a:off x="1920081" y="3228976"/>
            <a:ext cx="9457164" cy="3600450"/>
          </a:xfrm>
        </p:spPr>
        <p:txBody>
          <a:bodyPr/>
          <a:lstStyle/>
          <a:p>
            <a:pPr marL="355600" indent="-355600">
              <a:spcBef>
                <a:spcPct val="0"/>
              </a:spcBef>
              <a:buNone/>
              <a:tabLst>
                <a:tab pos="358775" algn="l"/>
              </a:tabLst>
            </a:pPr>
            <a:r>
              <a:rPr lang="en-US" altLang="zh-CN" sz="2400" dirty="0"/>
              <a:t>Translate the following sentences.</a:t>
            </a:r>
          </a:p>
          <a:p>
            <a:pPr marL="355600" indent="-355600">
              <a:lnSpc>
                <a:spcPct val="120000"/>
              </a:lnSpc>
              <a:spcBef>
                <a:spcPct val="0"/>
              </a:spcBef>
              <a:buNone/>
              <a:tabLst>
                <a:tab pos="358775" algn="l"/>
              </a:tabLst>
            </a:pPr>
            <a:r>
              <a:rPr lang="en-US" altLang="zh-CN" sz="2400" dirty="0"/>
              <a:t>1</a:t>
            </a:r>
            <a:r>
              <a:rPr lang="en-US" altLang="zh-CN" sz="2400" dirty="0" smtClean="0"/>
              <a:t>.  </a:t>
            </a:r>
            <a:r>
              <a:rPr lang="zh-CN" altLang="en-US" sz="2400" dirty="0" smtClean="0"/>
              <a:t>但是</a:t>
            </a:r>
            <a:r>
              <a:rPr lang="zh-CN" altLang="en-US" sz="2400" dirty="0"/>
              <a:t>他说，科学本身是不够的，“科学家需要与经济学家和决策者互动</a:t>
            </a:r>
            <a:r>
              <a:rPr lang="en-US" altLang="zh-CN" sz="2400" dirty="0"/>
              <a:t>——</a:t>
            </a:r>
            <a:r>
              <a:rPr lang="zh-CN" altLang="en-US" sz="2400" dirty="0"/>
              <a:t>我们需要适当的对话”。</a:t>
            </a:r>
            <a:r>
              <a:rPr lang="zh-CN" altLang="en-US" sz="2000" dirty="0" smtClean="0">
                <a:ea typeface="黑体" panose="02010609060101010101" pitchFamily="49" charset="-122"/>
              </a:rPr>
              <a:t>。</a:t>
            </a:r>
            <a:r>
              <a:rPr lang="zh-CN" altLang="en-US" sz="2000" dirty="0">
                <a:ea typeface="黑体" panose="02010609060101010101" pitchFamily="49" charset="-122"/>
              </a:rPr>
              <a:t> </a:t>
            </a:r>
            <a:endParaRPr lang="en-US" altLang="zh-CN" sz="2000" dirty="0">
              <a:ea typeface="黑体" panose="02010609060101010101" pitchFamily="49" charset="-122"/>
            </a:endParaRPr>
          </a:p>
          <a:p>
            <a:pPr marL="355600" indent="-355600">
              <a:spcBef>
                <a:spcPct val="0"/>
              </a:spcBef>
              <a:buNone/>
              <a:tabLst>
                <a:tab pos="358775" algn="l"/>
              </a:tabLst>
            </a:pPr>
            <a:r>
              <a:rPr lang="en-US" altLang="zh-CN" sz="2400" dirty="0"/>
              <a:t>    </a:t>
            </a:r>
            <a:r>
              <a:rPr lang="en-US" altLang="zh-CN" sz="2400" dirty="0" smtClean="0"/>
              <a:t> </a:t>
            </a:r>
            <a:r>
              <a:rPr lang="en-US" altLang="zh-CN" sz="2400" dirty="0" smtClean="0">
                <a:solidFill>
                  <a:srgbClr val="0066CC"/>
                </a:solidFill>
              </a:rPr>
              <a:t>But </a:t>
            </a:r>
            <a:r>
              <a:rPr lang="en-US" altLang="zh-CN" sz="2400" dirty="0">
                <a:solidFill>
                  <a:srgbClr val="0066CC"/>
                </a:solidFill>
              </a:rPr>
              <a:t>science itself is not enough, he added, "scientists have to interact with economists and policymakers — we need proper dialogue</a:t>
            </a:r>
            <a:r>
              <a:rPr lang="en-US" altLang="zh-CN" sz="2400" dirty="0" smtClean="0">
                <a:solidFill>
                  <a:srgbClr val="0066CC"/>
                </a:solidFill>
              </a:rPr>
              <a:t>".</a:t>
            </a:r>
            <a:endParaRPr lang="en-US" altLang="zh-CN" sz="2400" dirty="0">
              <a:solidFill>
                <a:srgbClr val="0066CC"/>
              </a:solidFill>
            </a:endParaRPr>
          </a:p>
          <a:p>
            <a:pPr marL="355600" indent="-355600">
              <a:spcBef>
                <a:spcPct val="0"/>
              </a:spcBef>
              <a:buNone/>
              <a:tabLst>
                <a:tab pos="358775" algn="l"/>
              </a:tabLst>
            </a:pPr>
            <a:endParaRPr lang="en-US" altLang="zh-CN" sz="1400" dirty="0">
              <a:solidFill>
                <a:srgbClr val="0066CC"/>
              </a:solidFill>
            </a:endParaRPr>
          </a:p>
          <a:p>
            <a:pPr marL="355600" indent="-355600">
              <a:spcBef>
                <a:spcPct val="0"/>
              </a:spcBef>
              <a:buNone/>
              <a:tabLst>
                <a:tab pos="358775" algn="l"/>
              </a:tabLst>
            </a:pPr>
            <a:r>
              <a:rPr lang="en-US" altLang="zh-CN" sz="2400" dirty="0"/>
              <a:t>2. These trends will reshape the way the Chinese </a:t>
            </a:r>
            <a:r>
              <a:rPr lang="en-US" altLang="zh-CN" sz="2400" dirty="0">
                <a:solidFill>
                  <a:srgbClr val="C00000"/>
                </a:solidFill>
              </a:rPr>
              <a:t>interact with</a:t>
            </a:r>
            <a:r>
              <a:rPr lang="en-US" altLang="zh-CN" sz="2400" dirty="0"/>
              <a:t> the rest of the world over the next generation.  </a:t>
            </a:r>
          </a:p>
          <a:p>
            <a:pPr marL="355600" indent="-355600">
              <a:buNone/>
              <a:tabLst>
                <a:tab pos="358775" algn="l"/>
              </a:tabLst>
            </a:pPr>
            <a:r>
              <a:rPr lang="en-US" altLang="zh-CN" sz="2400" dirty="0"/>
              <a:t>	</a:t>
            </a:r>
            <a:r>
              <a:rPr lang="zh-CN" altLang="en-US" sz="2400" dirty="0">
                <a:solidFill>
                  <a:srgbClr val="0066CC"/>
                </a:solidFill>
                <a:latin typeface="黑体" panose="02010609060101010101" pitchFamily="49" charset="-122"/>
                <a:ea typeface="黑体" panose="02010609060101010101" pitchFamily="49" charset="-122"/>
              </a:rPr>
              <a:t>这些趋势会重塑中国人和外界将来的沟通方式。</a:t>
            </a:r>
            <a:r>
              <a:rPr lang="zh-CN" altLang="en-US" sz="2400" dirty="0">
                <a:solidFill>
                  <a:srgbClr val="0066CC"/>
                </a:solidFill>
                <a:ea typeface="黑体" panose="02010609060101010101" pitchFamily="49" charset="-122"/>
              </a:rPr>
              <a:t> </a:t>
            </a:r>
            <a:r>
              <a:rPr lang="zh-CN" altLang="en-US" sz="2400" dirty="0">
                <a:solidFill>
                  <a:srgbClr val="0066CC"/>
                </a:solidFill>
                <a:latin typeface="黑体" panose="02010609060101010101" pitchFamily="49" charset="-122"/>
                <a:ea typeface="黑体" panose="02010609060101010101" pitchFamily="49" charset="-122"/>
              </a:rPr>
              <a:t> </a:t>
            </a:r>
            <a:r>
              <a:rPr lang="en-US" altLang="zh-CN" sz="2400" dirty="0">
                <a:solidFill>
                  <a:srgbClr val="0066CC"/>
                </a:solidFill>
                <a:ea typeface="黑体" panose="02010609060101010101" pitchFamily="49" charset="-122"/>
              </a:rPr>
              <a:t> </a:t>
            </a:r>
            <a:endParaRPr lang="zh-CN" altLang="en-US" sz="2400" dirty="0">
              <a:solidFill>
                <a:srgbClr val="0066CC"/>
              </a:solidFill>
              <a:latin typeface="黑体" panose="02010609060101010101" pitchFamily="49" charset="-122"/>
              <a:ea typeface="黑体" panose="02010609060101010101" pitchFamily="49" charset="-122"/>
            </a:endParaRPr>
          </a:p>
        </p:txBody>
      </p:sp>
      <p:sp>
        <p:nvSpPr>
          <p:cNvPr id="82950" name="Rectangle 20"/>
          <p:cNvSpPr>
            <a:spLocks noChangeArrowheads="1"/>
          </p:cNvSpPr>
          <p:nvPr/>
        </p:nvSpPr>
        <p:spPr bwMode="auto">
          <a:xfrm>
            <a:off x="1920080" y="2066557"/>
            <a:ext cx="94571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marL="447675" indent="-447675">
              <a:lnSpc>
                <a:spcPct val="100000"/>
              </a:lnSpc>
              <a:buFont typeface="Arial" panose="020B0604020202020204" pitchFamily="34" charset="0"/>
              <a:buNone/>
            </a:pPr>
            <a:r>
              <a:rPr lang="zh-CN" altLang="en-US" b="0" dirty="0" smtClean="0">
                <a:latin typeface="宋体" panose="02010600030101010101" pitchFamily="2" charset="-122"/>
              </a:rPr>
              <a:t>－ </a:t>
            </a:r>
            <a:r>
              <a:rPr lang="en-US" altLang="zh-CN" b="0" dirty="0" smtClean="0"/>
              <a:t>to </a:t>
            </a:r>
            <a:r>
              <a:rPr lang="en-US" altLang="zh-CN" b="0" dirty="0"/>
              <a:t>communicate with one another, while performing an activity together </a:t>
            </a:r>
            <a:r>
              <a:rPr lang="zh-CN" altLang="en-US" sz="2000" dirty="0">
                <a:ea typeface="黑体" panose="02010609060101010101" pitchFamily="49" charset="-122"/>
              </a:rPr>
              <a:t>相互交流、互动</a:t>
            </a:r>
          </a:p>
        </p:txBody>
      </p:sp>
      <p:pic>
        <p:nvPicPr>
          <p:cNvPr id="14" name="图片 13"/>
          <p:cNvPicPr>
            <a:picLocks noChangeAspect="1"/>
          </p:cNvPicPr>
          <p:nvPr/>
        </p:nvPicPr>
        <p:blipFill>
          <a:blip r:embed="rId2"/>
          <a:stretch>
            <a:fillRect/>
          </a:stretch>
        </p:blipFill>
        <p:spPr>
          <a:xfrm>
            <a:off x="0" y="0"/>
            <a:ext cx="12192000" cy="1571625"/>
          </a:xfrm>
          <a:prstGeom prst="rect">
            <a:avLst/>
          </a:prstGeom>
        </p:spPr>
      </p:pic>
      <p:sp>
        <p:nvSpPr>
          <p:cNvPr id="82947" name="Rectangle 7"/>
          <p:cNvSpPr>
            <a:spLocks noGrp="1"/>
          </p:cNvSpPr>
          <p:nvPr>
            <p:ph type="title"/>
          </p:nvPr>
        </p:nvSpPr>
        <p:spPr>
          <a:xfrm>
            <a:off x="3812135" y="992982"/>
            <a:ext cx="10515600" cy="1325563"/>
          </a:xfrm>
        </p:spPr>
        <p:txBody>
          <a:bodyPr/>
          <a:lstStyle/>
          <a:p>
            <a:r>
              <a:rPr lang="en-US" altLang="zh-CN" b="1" dirty="0" smtClean="0"/>
              <a:t>interact with</a:t>
            </a:r>
            <a:endParaRPr lang="en-US" altLang="zh-CN" sz="2800" b="1" dirty="0">
              <a:ea typeface="黑体" panose="02010609060101010101" pitchFamily="49" charset="-122"/>
            </a:endParaRPr>
          </a:p>
        </p:txBody>
      </p:sp>
    </p:spTree>
    <p:extLst>
      <p:ext uri="{BB962C8B-B14F-4D97-AF65-F5344CB8AC3E}">
        <p14:creationId xmlns:p14="http://schemas.microsoft.com/office/powerpoint/2010/main" val="4162664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8410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841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2" action="ppaction://hlinksldjump"/>
          </p:cNvPr>
          <p:cNvPicPr>
            <a:picLocks noChangeAspect="1"/>
          </p:cNvPicPr>
          <p:nvPr/>
        </p:nvPicPr>
        <p:blipFill>
          <a:blip r:embed="rId3"/>
          <a:stretch>
            <a:fillRect/>
          </a:stretch>
        </p:blipFill>
        <p:spPr>
          <a:xfrm>
            <a:off x="106029" y="2421873"/>
            <a:ext cx="4224471" cy="4436127"/>
          </a:xfrm>
          <a:prstGeom prst="rect">
            <a:avLst/>
          </a:prstGeom>
        </p:spPr>
      </p:pic>
      <p:sp>
        <p:nvSpPr>
          <p:cNvPr id="1283083" name="Rectangle 11"/>
          <p:cNvSpPr>
            <a:spLocks noGrp="1"/>
          </p:cNvSpPr>
          <p:nvPr>
            <p:ph type="body" idx="1"/>
          </p:nvPr>
        </p:nvSpPr>
        <p:spPr>
          <a:xfrm>
            <a:off x="4450701" y="2903545"/>
            <a:ext cx="7633052" cy="4176713"/>
          </a:xfrm>
          <a:noFill/>
        </p:spPr>
        <p:txBody>
          <a:bodyPr/>
          <a:lstStyle/>
          <a:p>
            <a:pPr marL="355600" indent="-355600">
              <a:lnSpc>
                <a:spcPct val="80000"/>
              </a:lnSpc>
              <a:buNone/>
            </a:pPr>
            <a:r>
              <a:rPr lang="en-US" altLang="zh-CN" sz="2400" dirty="0"/>
              <a:t>Translate the following sentences.</a:t>
            </a:r>
          </a:p>
          <a:p>
            <a:pPr marL="355600" indent="-355600">
              <a:buFont typeface="Arial" panose="020B0604020202020204" pitchFamily="34" charset="0"/>
              <a:buAutoNum type="arabicPeriod"/>
            </a:pPr>
            <a:r>
              <a:rPr lang="en-US" altLang="zh-CN" sz="2400" dirty="0"/>
              <a:t>And anyone favoring the tranquil idle over the agitated life in the thriving center, will find </a:t>
            </a:r>
            <a:r>
              <a:rPr lang="en-US" altLang="zh-CN" sz="2400" dirty="0">
                <a:solidFill>
                  <a:srgbClr val="C00000"/>
                </a:solidFill>
              </a:rPr>
              <a:t>peace and quiet</a:t>
            </a:r>
            <a:r>
              <a:rPr lang="en-US" altLang="zh-CN" sz="2400" dirty="0"/>
              <a:t> at heart of nature in the wide Davos outdoors. </a:t>
            </a:r>
          </a:p>
          <a:p>
            <a:pPr marL="355600" indent="-355600">
              <a:buNone/>
            </a:pPr>
            <a:r>
              <a:rPr lang="zh-CN" altLang="en-US" sz="2400" dirty="0">
                <a:ea typeface="黑体" panose="02010609060101010101" pitchFamily="49" charset="-122"/>
              </a:rPr>
              <a:t>	</a:t>
            </a:r>
            <a:r>
              <a:rPr lang="zh-CN" altLang="en-US" sz="2000" dirty="0">
                <a:solidFill>
                  <a:srgbClr val="0066CC"/>
                </a:solidFill>
                <a:ea typeface="黑体" panose="02010609060101010101" pitchFamily="49" charset="-122"/>
              </a:rPr>
              <a:t>任何喜爱田园般的恬静生活而不喜欢繁华市中心浮躁喧嚣的人，都会在达沃斯广阔的野外大自然的中心找寻到平静与安宁。</a:t>
            </a:r>
          </a:p>
          <a:p>
            <a:pPr marL="355600" indent="-355600">
              <a:lnSpc>
                <a:spcPct val="80000"/>
              </a:lnSpc>
              <a:buNone/>
            </a:pPr>
            <a:r>
              <a:rPr lang="zh-CN" altLang="en-US" sz="1600" dirty="0"/>
              <a:t> </a:t>
            </a:r>
            <a:endParaRPr lang="zh-CN" altLang="en-US" sz="1200" dirty="0"/>
          </a:p>
          <a:p>
            <a:pPr marL="355600" indent="-355600">
              <a:lnSpc>
                <a:spcPct val="80000"/>
              </a:lnSpc>
              <a:buFont typeface="Arial" panose="020B0604020202020204" pitchFamily="34" charset="0"/>
              <a:buAutoNum type="arabicPeriod" startAt="2"/>
            </a:pPr>
            <a:r>
              <a:rPr lang="zh-CN" altLang="en-US" sz="2000" dirty="0">
                <a:ea typeface="黑体" panose="02010609060101010101" pitchFamily="49" charset="-122"/>
              </a:rPr>
              <a:t>去远离城市生活的偏僻村庄，享受不受干扰的宁静吧！</a:t>
            </a:r>
          </a:p>
          <a:p>
            <a:pPr marL="355600" indent="-355600">
              <a:lnSpc>
                <a:spcPct val="80000"/>
              </a:lnSpc>
              <a:buNone/>
            </a:pPr>
            <a:r>
              <a:rPr lang="en-US" altLang="zh-CN" sz="3600" dirty="0"/>
              <a:t>	</a:t>
            </a:r>
            <a:r>
              <a:rPr lang="en-US" altLang="zh-CN" sz="2400" dirty="0">
                <a:solidFill>
                  <a:srgbClr val="0066CC"/>
                </a:solidFill>
              </a:rPr>
              <a:t>Please enjoy undisturbed </a:t>
            </a:r>
            <a:r>
              <a:rPr lang="en-US" altLang="zh-CN" sz="2400" dirty="0">
                <a:solidFill>
                  <a:srgbClr val="C00000"/>
                </a:solidFill>
              </a:rPr>
              <a:t>peace and quiet</a:t>
            </a:r>
            <a:r>
              <a:rPr lang="en-US" altLang="zh-CN" sz="2400" dirty="0">
                <a:solidFill>
                  <a:srgbClr val="0066CC"/>
                </a:solidFill>
              </a:rPr>
              <a:t> in isolated villages remote from town life.</a:t>
            </a:r>
            <a:endParaRPr lang="zh-CN" altLang="en-US" sz="2400" dirty="0">
              <a:solidFill>
                <a:srgbClr val="0066CC"/>
              </a:solidFill>
            </a:endParaRPr>
          </a:p>
        </p:txBody>
      </p:sp>
      <p:sp>
        <p:nvSpPr>
          <p:cNvPr id="83974" name="Rectangle 12"/>
          <p:cNvSpPr>
            <a:spLocks noChangeArrowheads="1"/>
          </p:cNvSpPr>
          <p:nvPr/>
        </p:nvSpPr>
        <p:spPr bwMode="auto">
          <a:xfrm>
            <a:off x="2121633" y="1926899"/>
            <a:ext cx="8393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r>
              <a:rPr lang="en-US" altLang="zh-CN" b="0" dirty="0"/>
              <a:t>the calm quiet situation in which you are not annoyed by noise or other people  </a:t>
            </a:r>
            <a:r>
              <a:rPr lang="zh-CN" altLang="en-US" sz="2000" dirty="0">
                <a:ea typeface="黑体" panose="02010609060101010101" pitchFamily="49" charset="-122"/>
              </a:rPr>
              <a:t>静谧、安静</a:t>
            </a:r>
          </a:p>
        </p:txBody>
      </p:sp>
      <p:pic>
        <p:nvPicPr>
          <p:cNvPr id="14" name="图片 13"/>
          <p:cNvPicPr>
            <a:picLocks noChangeAspect="1"/>
          </p:cNvPicPr>
          <p:nvPr/>
        </p:nvPicPr>
        <p:blipFill>
          <a:blip r:embed="rId4"/>
          <a:stretch>
            <a:fillRect/>
          </a:stretch>
        </p:blipFill>
        <p:spPr>
          <a:xfrm>
            <a:off x="0" y="0"/>
            <a:ext cx="12192000" cy="1571625"/>
          </a:xfrm>
          <a:prstGeom prst="rect">
            <a:avLst/>
          </a:prstGeom>
        </p:spPr>
      </p:pic>
      <p:sp>
        <p:nvSpPr>
          <p:cNvPr id="83971" name="Rectangle 7"/>
          <p:cNvSpPr>
            <a:spLocks noGrp="1"/>
          </p:cNvSpPr>
          <p:nvPr>
            <p:ph type="title"/>
          </p:nvPr>
        </p:nvSpPr>
        <p:spPr>
          <a:xfrm>
            <a:off x="4194335" y="990685"/>
            <a:ext cx="8229600" cy="1143000"/>
          </a:xfrm>
        </p:spPr>
        <p:txBody>
          <a:bodyPr/>
          <a:lstStyle/>
          <a:p>
            <a:r>
              <a:rPr lang="en-US" altLang="zh-CN" b="1" dirty="0" smtClean="0"/>
              <a:t>peace and quiet </a:t>
            </a:r>
          </a:p>
        </p:txBody>
      </p:sp>
    </p:spTree>
    <p:extLst>
      <p:ext uri="{BB962C8B-B14F-4D97-AF65-F5344CB8AC3E}">
        <p14:creationId xmlns:p14="http://schemas.microsoft.com/office/powerpoint/2010/main" val="3523853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8308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83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0" y="0"/>
            <a:ext cx="12192000" cy="1571625"/>
          </a:xfrm>
          <a:prstGeom prst="rect">
            <a:avLst/>
          </a:prstGeom>
        </p:spPr>
      </p:pic>
      <p:sp>
        <p:nvSpPr>
          <p:cNvPr id="84995" name="Rectangle 7"/>
          <p:cNvSpPr>
            <a:spLocks noGrp="1"/>
          </p:cNvSpPr>
          <p:nvPr>
            <p:ph type="title"/>
          </p:nvPr>
        </p:nvSpPr>
        <p:spPr>
          <a:xfrm>
            <a:off x="3150639" y="1096169"/>
            <a:ext cx="8229600" cy="1143000"/>
          </a:xfrm>
        </p:spPr>
        <p:txBody>
          <a:bodyPr/>
          <a:lstStyle/>
          <a:p>
            <a:r>
              <a:rPr lang="en-US" altLang="zh-CN" b="1" dirty="0" smtClean="0"/>
              <a:t>the (very) spice of life </a:t>
            </a:r>
          </a:p>
        </p:txBody>
      </p:sp>
      <p:pic>
        <p:nvPicPr>
          <p:cNvPr id="6" name="图片 5"/>
          <p:cNvPicPr>
            <a:picLocks noChangeAspect="1"/>
          </p:cNvPicPr>
          <p:nvPr/>
        </p:nvPicPr>
        <p:blipFill>
          <a:blip r:embed="rId3"/>
          <a:stretch>
            <a:fillRect/>
          </a:stretch>
        </p:blipFill>
        <p:spPr>
          <a:xfrm>
            <a:off x="551278" y="2400526"/>
            <a:ext cx="6096000" cy="3667125"/>
          </a:xfrm>
          <a:prstGeom prst="rect">
            <a:avLst/>
          </a:prstGeom>
        </p:spPr>
      </p:pic>
      <p:sp>
        <p:nvSpPr>
          <p:cNvPr id="7" name="矩形 6"/>
          <p:cNvSpPr/>
          <p:nvPr/>
        </p:nvSpPr>
        <p:spPr>
          <a:xfrm>
            <a:off x="6647278" y="2323614"/>
            <a:ext cx="5207238" cy="2618409"/>
          </a:xfrm>
          <a:prstGeom prst="rect">
            <a:avLst/>
          </a:prstGeom>
        </p:spPr>
        <p:txBody>
          <a:bodyPr wrap="square">
            <a:spAutoFit/>
          </a:bodyPr>
          <a:lstStyle/>
          <a:p>
            <a:pPr marL="361950" indent="-361950" algn="just">
              <a:lnSpc>
                <a:spcPct val="114000"/>
              </a:lnSpc>
              <a:buFont typeface="Wingdings" pitchFamily="2" charset="2"/>
              <a:buChar char="Ø"/>
            </a:pPr>
            <a:r>
              <a:rPr lang="en-US" altLang="zh-CN" sz="2400" dirty="0"/>
              <a:t>Spices are made from plants and added to food to give it its particular </a:t>
            </a:r>
            <a:r>
              <a:rPr lang="en-US" altLang="zh-CN" sz="2400" dirty="0" err="1"/>
              <a:t>flavour</a:t>
            </a:r>
            <a:r>
              <a:rPr lang="en-US" altLang="zh-CN" sz="2400" dirty="0"/>
              <a:t> or taste. This quote from Cowper’s poem means that variety gives life extra value and allows you to appreciate life in particular ways. </a:t>
            </a:r>
            <a:r>
              <a:rPr lang="en-US" altLang="zh-CN" sz="2400" dirty="0">
                <a:latin typeface="+mn-ea"/>
              </a:rPr>
              <a:t> </a:t>
            </a:r>
          </a:p>
        </p:txBody>
      </p:sp>
      <p:sp>
        <p:nvSpPr>
          <p:cNvPr id="14" name="Text Box 8"/>
          <p:cNvSpPr txBox="1">
            <a:spLocks noChangeArrowheads="1"/>
          </p:cNvSpPr>
          <p:nvPr/>
        </p:nvSpPr>
        <p:spPr bwMode="auto">
          <a:xfrm>
            <a:off x="7060325" y="5186180"/>
            <a:ext cx="4794191" cy="101566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en-US" altLang="zh-CN" sz="2400" dirty="0" smtClean="0">
                <a:solidFill>
                  <a:srgbClr val="0563C1"/>
                </a:solidFill>
                <a:latin typeface="宋体"/>
              </a:rPr>
              <a:t>……</a:t>
            </a:r>
            <a:r>
              <a:rPr lang="zh-CN" altLang="en-US" sz="2400" dirty="0" smtClean="0">
                <a:solidFill>
                  <a:srgbClr val="0563C1"/>
                </a:solidFill>
                <a:latin typeface="宋体"/>
              </a:rPr>
              <a:t>变化</a:t>
            </a:r>
            <a:r>
              <a:rPr lang="zh-CN" altLang="en-US" sz="2400" dirty="0">
                <a:solidFill>
                  <a:srgbClr val="0563C1"/>
                </a:solidFill>
                <a:latin typeface="宋体"/>
              </a:rPr>
              <a:t>是生活的调味品，它让生活变得</a:t>
            </a:r>
            <a:r>
              <a:rPr lang="zh-CN" altLang="en-US" sz="2400" dirty="0" smtClean="0">
                <a:solidFill>
                  <a:srgbClr val="0563C1"/>
                </a:solidFill>
                <a:latin typeface="宋体"/>
              </a:rPr>
              <a:t>有滋有味</a:t>
            </a:r>
            <a:r>
              <a:rPr lang="en-US" altLang="zh-CN" sz="2400" dirty="0" smtClean="0">
                <a:solidFill>
                  <a:srgbClr val="0563C1"/>
                </a:solidFill>
                <a:latin typeface="宋体"/>
              </a:rPr>
              <a:t>……</a:t>
            </a:r>
            <a:r>
              <a:rPr lang="zh-CN" altLang="en-US" sz="2400" dirty="0" smtClean="0">
                <a:solidFill>
                  <a:srgbClr val="0563C1"/>
                </a:solidFill>
                <a:latin typeface="宋体"/>
              </a:rPr>
              <a:t> </a:t>
            </a:r>
            <a:endParaRPr lang="zh-CN" altLang="en-US" sz="2400" dirty="0">
              <a:solidFill>
                <a:srgbClr val="0563C1"/>
              </a:solidFill>
            </a:endParaRPr>
          </a:p>
        </p:txBody>
      </p:sp>
    </p:spTree>
    <p:extLst>
      <p:ext uri="{BB962C8B-B14F-4D97-AF65-F5344CB8AC3E}">
        <p14:creationId xmlns:p14="http://schemas.microsoft.com/office/powerpoint/2010/main" val="10476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0" y="0"/>
            <a:ext cx="12192000" cy="1571625"/>
          </a:xfrm>
          <a:prstGeom prst="rect">
            <a:avLst/>
          </a:prstGeom>
        </p:spPr>
      </p:pic>
      <p:sp>
        <p:nvSpPr>
          <p:cNvPr id="84995" name="Rectangle 7"/>
          <p:cNvSpPr>
            <a:spLocks noGrp="1"/>
          </p:cNvSpPr>
          <p:nvPr>
            <p:ph type="title"/>
          </p:nvPr>
        </p:nvSpPr>
        <p:spPr>
          <a:xfrm>
            <a:off x="3150639" y="1096169"/>
            <a:ext cx="8229600" cy="1143000"/>
          </a:xfrm>
        </p:spPr>
        <p:txBody>
          <a:bodyPr/>
          <a:lstStyle/>
          <a:p>
            <a:r>
              <a:rPr lang="en-US" altLang="zh-CN" b="1" dirty="0" smtClean="0"/>
              <a:t>the (very) spice of life </a:t>
            </a:r>
          </a:p>
        </p:txBody>
      </p:sp>
      <p:sp>
        <p:nvSpPr>
          <p:cNvPr id="1273867" name="Rectangle 11"/>
          <p:cNvSpPr>
            <a:spLocks noGrp="1"/>
          </p:cNvSpPr>
          <p:nvPr>
            <p:ph type="body" idx="1"/>
          </p:nvPr>
        </p:nvSpPr>
        <p:spPr>
          <a:xfrm>
            <a:off x="1981199" y="4888194"/>
            <a:ext cx="9051421" cy="1793960"/>
          </a:xfrm>
          <a:noFill/>
        </p:spPr>
        <p:txBody>
          <a:bodyPr>
            <a:noAutofit/>
          </a:bodyPr>
          <a:lstStyle/>
          <a:p>
            <a:pPr marL="444500" indent="-444500">
              <a:spcBef>
                <a:spcPct val="30000"/>
              </a:spcBef>
              <a:buFont typeface="Arial" panose="020B0604020202020204" pitchFamily="34" charset="0"/>
              <a:buAutoNum type="arabicPeriod"/>
            </a:pPr>
            <a:r>
              <a:rPr lang="zh-CN" altLang="en-US" sz="2400" dirty="0" smtClean="0">
                <a:ea typeface="黑体" panose="02010609060101010101" pitchFamily="49" charset="-122"/>
              </a:rPr>
              <a:t>生命</a:t>
            </a:r>
            <a:r>
              <a:rPr lang="zh-CN" altLang="en-US" sz="2400" dirty="0">
                <a:ea typeface="黑体" panose="02010609060101010101" pitchFamily="49" charset="-122"/>
              </a:rPr>
              <a:t>的多彩在于交友。</a:t>
            </a:r>
          </a:p>
          <a:p>
            <a:pPr marL="444500" indent="-444500">
              <a:spcBef>
                <a:spcPct val="0"/>
              </a:spcBef>
              <a:buNone/>
            </a:pPr>
            <a:r>
              <a:rPr lang="en-US" altLang="zh-CN" sz="2400" dirty="0">
                <a:solidFill>
                  <a:srgbClr val="C00000"/>
                </a:solidFill>
              </a:rPr>
              <a:t>	The spice of life</a:t>
            </a:r>
            <a:r>
              <a:rPr lang="en-US" altLang="zh-CN" sz="2400" dirty="0">
                <a:solidFill>
                  <a:srgbClr val="0066CC"/>
                </a:solidFill>
              </a:rPr>
              <a:t> is to make friends.</a:t>
            </a:r>
            <a:r>
              <a:rPr lang="en-US" altLang="zh-CN" sz="2400" dirty="0"/>
              <a:t> </a:t>
            </a:r>
          </a:p>
          <a:p>
            <a:pPr marL="444500" indent="-444500">
              <a:spcBef>
                <a:spcPct val="0"/>
              </a:spcBef>
              <a:buNone/>
            </a:pPr>
            <a:endParaRPr lang="en-US" altLang="zh-CN" sz="2400" dirty="0"/>
          </a:p>
          <a:p>
            <a:pPr marL="444500" indent="-444500">
              <a:spcBef>
                <a:spcPct val="0"/>
              </a:spcBef>
              <a:buNone/>
            </a:pPr>
            <a:r>
              <a:rPr lang="en-US" altLang="zh-CN" sz="2400" dirty="0"/>
              <a:t>2.	Stress is </a:t>
            </a:r>
            <a:r>
              <a:rPr lang="en-US" altLang="zh-CN" sz="2400" dirty="0">
                <a:solidFill>
                  <a:srgbClr val="C00000"/>
                </a:solidFill>
              </a:rPr>
              <a:t>the spice of life</a:t>
            </a:r>
            <a:r>
              <a:rPr lang="en-US" altLang="zh-CN" sz="2400" dirty="0"/>
              <a:t>, complete freedom from stress is death. </a:t>
            </a:r>
            <a:endParaRPr lang="zh-CN" altLang="en-US" sz="2400" dirty="0"/>
          </a:p>
          <a:p>
            <a:pPr marL="444500" indent="-444500">
              <a:spcBef>
                <a:spcPct val="0"/>
              </a:spcBef>
              <a:buNone/>
            </a:pPr>
            <a:r>
              <a:rPr lang="zh-CN" altLang="en-US" sz="2400" b="0" dirty="0" smtClean="0">
                <a:ea typeface="黑体" panose="02010609060101010101" pitchFamily="49" charset="-122"/>
              </a:rPr>
              <a:t>	</a:t>
            </a:r>
            <a:r>
              <a:rPr lang="zh-CN" altLang="en-US" sz="2400" dirty="0">
                <a:solidFill>
                  <a:srgbClr val="0066CC"/>
                </a:solidFill>
                <a:ea typeface="黑体" panose="02010609060101010101" pitchFamily="49" charset="-122"/>
              </a:rPr>
              <a:t>压力是生活的调味品，彻底摆脱压力的是死亡。</a:t>
            </a:r>
          </a:p>
          <a:p>
            <a:pPr marL="444500" indent="-444500">
              <a:lnSpc>
                <a:spcPct val="80000"/>
              </a:lnSpc>
              <a:buNone/>
            </a:pPr>
            <a:r>
              <a:rPr lang="en-US" altLang="zh-CN" sz="4400" dirty="0"/>
              <a:t>	</a:t>
            </a:r>
            <a:endParaRPr lang="zh-CN" altLang="en-US" sz="4400" dirty="0"/>
          </a:p>
        </p:txBody>
      </p:sp>
      <p:sp>
        <p:nvSpPr>
          <p:cNvPr id="84999" name="Text Box 13"/>
          <p:cNvSpPr txBox="1">
            <a:spLocks noChangeArrowheads="1"/>
          </p:cNvSpPr>
          <p:nvPr/>
        </p:nvSpPr>
        <p:spPr bwMode="auto">
          <a:xfrm>
            <a:off x="8202613" y="5345113"/>
            <a:ext cx="1439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50000"/>
              </a:spcBef>
              <a:spcAft>
                <a:spcPct val="20000"/>
              </a:spcAft>
              <a:buFont typeface="Arial" panose="020B0604020202020204" pitchFamily="34" charset="0"/>
              <a:buNone/>
            </a:pPr>
            <a:r>
              <a:rPr lang="en-US" altLang="zh-CN" b="0">
                <a:solidFill>
                  <a:schemeClr val="bg1"/>
                </a:solidFill>
              </a:rPr>
              <a:t>Epigram</a:t>
            </a:r>
          </a:p>
        </p:txBody>
      </p:sp>
      <p:pic>
        <p:nvPicPr>
          <p:cNvPr id="8" name="图片 7">
            <a:hlinkClick r:id="rId3" action="ppaction://hlinksldjump"/>
          </p:cNvPr>
          <p:cNvPicPr>
            <a:picLocks noChangeAspect="1"/>
          </p:cNvPicPr>
          <p:nvPr/>
        </p:nvPicPr>
        <p:blipFill>
          <a:blip r:embed="rId4"/>
          <a:stretch>
            <a:fillRect/>
          </a:stretch>
        </p:blipFill>
        <p:spPr>
          <a:xfrm>
            <a:off x="1427284" y="2145073"/>
            <a:ext cx="9337431" cy="2614934"/>
          </a:xfrm>
          <a:prstGeom prst="rect">
            <a:avLst/>
          </a:prstGeom>
        </p:spPr>
      </p:pic>
    </p:spTree>
    <p:extLst>
      <p:ext uri="{BB962C8B-B14F-4D97-AF65-F5344CB8AC3E}">
        <p14:creationId xmlns:p14="http://schemas.microsoft.com/office/powerpoint/2010/main" val="2244146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73867">
                                            <p:txEl>
                                              <p:pRg st="1" end="1"/>
                                            </p:txEl>
                                          </p:spTgt>
                                        </p:tgtEl>
                                        <p:attrNameLst>
                                          <p:attrName>style.visibility</p:attrName>
                                        </p:attrNameLst>
                                      </p:cBhvr>
                                      <p:to>
                                        <p:strVal val="visible"/>
                                      </p:to>
                                    </p:set>
                                    <p:animEffect transition="in" filter="blinds(horizontal)">
                                      <p:cBhvr>
                                        <p:cTn id="7" dur="500"/>
                                        <p:tgtEl>
                                          <p:spTgt spid="12738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73867">
                                            <p:txEl>
                                              <p:pRg st="4" end="4"/>
                                            </p:txEl>
                                          </p:spTgt>
                                        </p:tgtEl>
                                        <p:attrNameLst>
                                          <p:attrName>style.visibility</p:attrName>
                                        </p:attrNameLst>
                                      </p:cBhvr>
                                      <p:to>
                                        <p:strVal val="visible"/>
                                      </p:to>
                                    </p:set>
                                    <p:animEffect transition="in" filter="blinds(horizontal)">
                                      <p:cBhvr>
                                        <p:cTn id="12" dur="500"/>
                                        <p:tgtEl>
                                          <p:spTgt spid="1273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11"/>
          <p:cNvSpPr>
            <a:spLocks noGrp="1"/>
          </p:cNvSpPr>
          <p:nvPr>
            <p:ph type="body" idx="1"/>
          </p:nvPr>
        </p:nvSpPr>
        <p:spPr>
          <a:xfrm>
            <a:off x="754735" y="1922722"/>
            <a:ext cx="12951216" cy="2233341"/>
          </a:xfrm>
          <a:noFill/>
        </p:spPr>
        <p:txBody>
          <a:bodyPr>
            <a:normAutofit/>
          </a:bodyPr>
          <a:lstStyle/>
          <a:p>
            <a:pPr marL="0" indent="0">
              <a:buNone/>
            </a:pPr>
            <a:r>
              <a:rPr lang="en-US" altLang="zh-CN" dirty="0"/>
              <a:t>to have the same interests or opinions as someone else </a:t>
            </a:r>
            <a:r>
              <a:rPr lang="en-US" altLang="zh-CN" b="0" dirty="0" smtClean="0"/>
              <a:t> </a:t>
            </a:r>
            <a:r>
              <a:rPr lang="zh-CN" altLang="en-US" dirty="0"/>
              <a:t>与某人有共同点</a:t>
            </a:r>
          </a:p>
          <a:p>
            <a:pPr marL="0" indent="0">
              <a:buNone/>
            </a:pPr>
            <a:endParaRPr lang="en-US" altLang="zh-CN" sz="1000" dirty="0"/>
          </a:p>
          <a:p>
            <a:pPr marL="0" indent="0">
              <a:buNone/>
            </a:pPr>
            <a:r>
              <a:rPr lang="en-US" altLang="zh-CN" dirty="0"/>
              <a:t>Combine the following sentences into one.</a:t>
            </a:r>
          </a:p>
          <a:p>
            <a:pPr marL="0" indent="0">
              <a:lnSpc>
                <a:spcPct val="105000"/>
              </a:lnSpc>
              <a:spcAft>
                <a:spcPct val="25000"/>
              </a:spcAft>
              <a:buNone/>
            </a:pPr>
            <a:r>
              <a:rPr lang="zh-CN" altLang="en-US" sz="2400" dirty="0">
                <a:ea typeface="黑体" panose="02010609060101010101" pitchFamily="49" charset="-122"/>
              </a:rPr>
              <a:t>     </a:t>
            </a:r>
            <a:endParaRPr lang="zh-CN" altLang="en-US" dirty="0" smtClean="0"/>
          </a:p>
        </p:txBody>
      </p:sp>
      <p:grpSp>
        <p:nvGrpSpPr>
          <p:cNvPr id="5" name="Group 15"/>
          <p:cNvGrpSpPr>
            <a:grpSpLocks/>
          </p:cNvGrpSpPr>
          <p:nvPr/>
        </p:nvGrpSpPr>
        <p:grpSpPr bwMode="auto">
          <a:xfrm>
            <a:off x="321347" y="3500717"/>
            <a:ext cx="504825" cy="360362"/>
            <a:chOff x="2789" y="2160"/>
            <a:chExt cx="318" cy="227"/>
          </a:xfrm>
        </p:grpSpPr>
        <p:pic>
          <p:nvPicPr>
            <p:cNvPr id="86027" name="Picture 16"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8" name="Text Box 17">
              <a:hlinkClick r:id="" action="ppaction://noaction"/>
            </p:cNvPr>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100000"/>
                </a:lnSpc>
                <a:spcBef>
                  <a:spcPct val="50000"/>
                </a:spcBef>
              </a:pPr>
              <a:r>
                <a:rPr lang="en-US" altLang="zh-CN" sz="1000" dirty="0">
                  <a:solidFill>
                    <a:srgbClr val="009999"/>
                  </a:solidFill>
                  <a:latin typeface="Arial" panose="020B0604020202020204" pitchFamily="34" charset="0"/>
                  <a:hlinkClick r:id="rId3" action="ppaction://hlinksldjump"/>
                </a:rPr>
                <a:t>click</a:t>
              </a:r>
              <a:endParaRPr lang="en-US" altLang="zh-CN" sz="1000" dirty="0">
                <a:solidFill>
                  <a:srgbClr val="009999"/>
                </a:solidFill>
                <a:latin typeface="Arial" panose="020B0604020202020204" pitchFamily="34" charset="0"/>
              </a:endParaRPr>
            </a:p>
          </p:txBody>
        </p:sp>
      </p:grpSp>
      <p:pic>
        <p:nvPicPr>
          <p:cNvPr id="86023" name="Picture 20" descr="double-trouble">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8349" y="4694172"/>
            <a:ext cx="2222500" cy="174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4" name="Text Box 21"/>
          <p:cNvSpPr txBox="1">
            <a:spLocks noChangeArrowheads="1"/>
          </p:cNvSpPr>
          <p:nvPr/>
        </p:nvSpPr>
        <p:spPr bwMode="auto">
          <a:xfrm>
            <a:off x="9467318" y="6380235"/>
            <a:ext cx="3097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50000"/>
              </a:spcBef>
              <a:spcAft>
                <a:spcPct val="20000"/>
              </a:spcAft>
              <a:buFont typeface="Arial" panose="020B0604020202020204" pitchFamily="34" charset="0"/>
              <a:buNone/>
            </a:pPr>
            <a:r>
              <a:rPr lang="en-US" altLang="zh-CN" sz="1800" dirty="0">
                <a:solidFill>
                  <a:schemeClr val="hlink"/>
                </a:solidFill>
              </a:rPr>
              <a:t>have </a:t>
            </a:r>
            <a:r>
              <a:rPr lang="en-US" altLang="zh-CN" sz="1800" dirty="0" err="1">
                <a:solidFill>
                  <a:schemeClr val="hlink"/>
                </a:solidFill>
              </a:rPr>
              <a:t>sth</a:t>
            </a:r>
            <a:r>
              <a:rPr lang="en-US" altLang="zh-CN" sz="1800" dirty="0">
                <a:solidFill>
                  <a:schemeClr val="hlink"/>
                </a:solidFill>
              </a:rPr>
              <a:t>. in common</a:t>
            </a:r>
          </a:p>
        </p:txBody>
      </p:sp>
      <p:sp>
        <p:nvSpPr>
          <p:cNvPr id="1269782" name="Rectangle 22"/>
          <p:cNvSpPr>
            <a:spLocks noChangeArrowheads="1"/>
          </p:cNvSpPr>
          <p:nvPr/>
        </p:nvSpPr>
        <p:spPr bwMode="auto">
          <a:xfrm>
            <a:off x="754735" y="3405350"/>
            <a:ext cx="9321013" cy="1858970"/>
          </a:xfrm>
          <a:prstGeom prst="rect">
            <a:avLst/>
          </a:prstGeom>
          <a:noFill/>
          <a:ln w="9525" algn="ctr">
            <a:noFill/>
            <a:miter lim="800000"/>
            <a:headEnd/>
            <a:tailEnd/>
          </a:ln>
          <a:effectLst/>
        </p:spPr>
        <p:txBody>
          <a:bodyPr wrap="square">
            <a:spAutoFit/>
          </a:bodyPr>
          <a:lstStyle/>
          <a:p>
            <a:pPr marL="342900" indent="-342900" defTabSz="800100">
              <a:lnSpc>
                <a:spcPct val="120000"/>
              </a:lnSpc>
              <a:defRPr/>
            </a:pPr>
            <a:r>
              <a:rPr lang="zh-CN" altLang="en-US" sz="2800" dirty="0">
                <a:ea typeface="黑体" pitchFamily="2" charset="-122"/>
              </a:rPr>
              <a:t>它们的共同之处是把娱乐、学习和机会结合在一起。</a:t>
            </a:r>
            <a:endParaRPr lang="en-US" altLang="zh-CN" sz="2800" dirty="0">
              <a:ea typeface="黑体" pitchFamily="2" charset="-122"/>
            </a:endParaRPr>
          </a:p>
          <a:p>
            <a:pPr marL="342900" indent="-342900" defTabSz="800100">
              <a:lnSpc>
                <a:spcPct val="120000"/>
              </a:lnSpc>
              <a:spcBef>
                <a:spcPct val="50000"/>
              </a:spcBef>
              <a:defRPr/>
            </a:pPr>
            <a:r>
              <a:rPr lang="en-US" altLang="zh-CN" dirty="0"/>
              <a:t> </a:t>
            </a:r>
            <a:r>
              <a:rPr lang="en-US" altLang="zh-CN" sz="2800" dirty="0"/>
              <a:t>1. They have something in common.</a:t>
            </a:r>
          </a:p>
          <a:p>
            <a:pPr marL="342900" indent="-342900" defTabSz="800100">
              <a:lnSpc>
                <a:spcPct val="120000"/>
              </a:lnSpc>
              <a:defRPr/>
            </a:pPr>
            <a:r>
              <a:rPr lang="en-US" altLang="zh-CN" sz="2800" dirty="0"/>
              <a:t> 2. They combine fun with the opportunity to learn something.</a:t>
            </a:r>
            <a:r>
              <a:rPr lang="en-US" altLang="zh-CN" sz="2800" dirty="0">
                <a:effectLst>
                  <a:outerShdw blurRad="38100" dist="38100" dir="2700000" algn="tl">
                    <a:srgbClr val="C0C0C0"/>
                  </a:outerShdw>
                </a:effectLst>
              </a:rPr>
              <a:t> </a:t>
            </a:r>
            <a:endParaRPr lang="zh-CN" altLang="en-US" sz="2800" dirty="0">
              <a:effectLst>
                <a:outerShdw blurRad="38100" dist="38100" dir="2700000" algn="tl">
                  <a:srgbClr val="C0C0C0"/>
                </a:outerShdw>
              </a:effectLst>
            </a:endParaRPr>
          </a:p>
        </p:txBody>
      </p:sp>
      <p:sp>
        <p:nvSpPr>
          <p:cNvPr id="1269778" name="Text Box 18"/>
          <p:cNvSpPr txBox="1">
            <a:spLocks noChangeArrowheads="1"/>
          </p:cNvSpPr>
          <p:nvPr/>
        </p:nvSpPr>
        <p:spPr bwMode="auto">
          <a:xfrm>
            <a:off x="875595" y="5347833"/>
            <a:ext cx="74659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50000"/>
              </a:spcBef>
              <a:spcAft>
                <a:spcPct val="20000"/>
              </a:spcAft>
              <a:buFont typeface="Arial" panose="020B0604020202020204" pitchFamily="34" charset="0"/>
              <a:buNone/>
            </a:pPr>
            <a:r>
              <a:rPr lang="en-US" altLang="zh-CN" dirty="0">
                <a:solidFill>
                  <a:srgbClr val="0066CC"/>
                </a:solidFill>
              </a:rPr>
              <a:t>What they have in common is that they combine fun with the opportunity to learn something.</a:t>
            </a:r>
          </a:p>
        </p:txBody>
      </p:sp>
      <p:pic>
        <p:nvPicPr>
          <p:cNvPr id="19" name="图片 18"/>
          <p:cNvPicPr>
            <a:picLocks noChangeAspect="1"/>
          </p:cNvPicPr>
          <p:nvPr/>
        </p:nvPicPr>
        <p:blipFill>
          <a:blip r:embed="rId6"/>
          <a:stretch>
            <a:fillRect/>
          </a:stretch>
        </p:blipFill>
        <p:spPr>
          <a:xfrm>
            <a:off x="0" y="0"/>
            <a:ext cx="12192000" cy="1571625"/>
          </a:xfrm>
          <a:prstGeom prst="rect">
            <a:avLst/>
          </a:prstGeom>
        </p:spPr>
      </p:pic>
      <p:sp>
        <p:nvSpPr>
          <p:cNvPr id="86019" name="Rectangle 7"/>
          <p:cNvSpPr>
            <a:spLocks noGrp="1"/>
          </p:cNvSpPr>
          <p:nvPr>
            <p:ph type="title"/>
          </p:nvPr>
        </p:nvSpPr>
        <p:spPr>
          <a:xfrm>
            <a:off x="2866519" y="1049924"/>
            <a:ext cx="8229600" cy="1143000"/>
          </a:xfrm>
        </p:spPr>
        <p:txBody>
          <a:bodyPr/>
          <a:lstStyle/>
          <a:p>
            <a:r>
              <a:rPr lang="en-US" altLang="zh-CN" b="1" dirty="0" smtClean="0"/>
              <a:t>have something in common </a:t>
            </a:r>
          </a:p>
        </p:txBody>
      </p:sp>
    </p:spTree>
    <p:extLst>
      <p:ext uri="{BB962C8B-B14F-4D97-AF65-F5344CB8AC3E}">
        <p14:creationId xmlns:p14="http://schemas.microsoft.com/office/powerpoint/2010/main" val="727695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9778"/>
                                        </p:tgtEl>
                                        <p:attrNameLst>
                                          <p:attrName>style.visibility</p:attrName>
                                        </p:attrNameLst>
                                      </p:cBhvr>
                                      <p:to>
                                        <p:strVal val="visible"/>
                                      </p:to>
                                    </p:set>
                                    <p:animEffect transition="in" filter="fade">
                                      <p:cBhvr>
                                        <p:cTn id="7" dur="500"/>
                                        <p:tgtEl>
                                          <p:spTgt spid="1269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7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hlinkClick r:id="rId2" action="ppaction://hlinksldjump"/>
          </p:cNvPr>
          <p:cNvPicPr>
            <a:picLocks noChangeAspect="1"/>
          </p:cNvPicPr>
          <p:nvPr/>
        </p:nvPicPr>
        <p:blipFill>
          <a:blip r:embed="rId3"/>
          <a:stretch>
            <a:fillRect/>
          </a:stretch>
        </p:blipFill>
        <p:spPr>
          <a:xfrm>
            <a:off x="0" y="0"/>
            <a:ext cx="12192000" cy="1571625"/>
          </a:xfrm>
          <a:prstGeom prst="rect">
            <a:avLst/>
          </a:prstGeom>
        </p:spPr>
      </p:pic>
      <p:sp>
        <p:nvSpPr>
          <p:cNvPr id="87043" name="Rectangle 7"/>
          <p:cNvSpPr>
            <a:spLocks noGrp="1"/>
          </p:cNvSpPr>
          <p:nvPr>
            <p:ph type="title"/>
          </p:nvPr>
        </p:nvSpPr>
        <p:spPr>
          <a:xfrm>
            <a:off x="3782367" y="908843"/>
            <a:ext cx="5331488" cy="1341988"/>
          </a:xfrm>
        </p:spPr>
        <p:txBody>
          <a:bodyPr/>
          <a:lstStyle/>
          <a:p>
            <a:r>
              <a:rPr lang="en-US" altLang="zh-CN" b="1" dirty="0" smtClean="0"/>
              <a:t>seek out </a:t>
            </a:r>
            <a:endParaRPr lang="zh-CN" altLang="en-US" sz="2800" b="1" dirty="0">
              <a:ea typeface="黑体" panose="02010609060101010101" pitchFamily="49" charset="-122"/>
            </a:endParaRPr>
          </a:p>
        </p:txBody>
      </p:sp>
      <p:sp>
        <p:nvSpPr>
          <p:cNvPr id="1105928" name="Rectangle 8"/>
          <p:cNvSpPr>
            <a:spLocks noGrp="1"/>
          </p:cNvSpPr>
          <p:nvPr>
            <p:ph type="body" idx="1"/>
          </p:nvPr>
        </p:nvSpPr>
        <p:spPr>
          <a:xfrm>
            <a:off x="1326436" y="3029004"/>
            <a:ext cx="10098540" cy="4103687"/>
          </a:xfrm>
        </p:spPr>
        <p:txBody>
          <a:bodyPr/>
          <a:lstStyle/>
          <a:p>
            <a:pPr marL="609600" indent="-609600">
              <a:spcBef>
                <a:spcPct val="0"/>
              </a:spcBef>
              <a:buNone/>
            </a:pPr>
            <a:r>
              <a:rPr lang="en-US" altLang="zh-CN" dirty="0"/>
              <a:t>Translate the following sentences.</a:t>
            </a:r>
          </a:p>
          <a:p>
            <a:pPr marL="609600" indent="-609600">
              <a:spcBef>
                <a:spcPct val="0"/>
              </a:spcBef>
              <a:buFont typeface="Arial" panose="020B0604020202020204" pitchFamily="34" charset="0"/>
              <a:buAutoNum type="arabicPeriod"/>
            </a:pPr>
            <a:r>
              <a:rPr lang="en-US" altLang="zh-CN" sz="2400" dirty="0"/>
              <a:t>A talker is attracted to someone who likes to listen, or an aggressive personality may </a:t>
            </a:r>
            <a:r>
              <a:rPr lang="en-US" altLang="zh-CN" sz="2400" dirty="0">
                <a:solidFill>
                  <a:srgbClr val="C00000"/>
                </a:solidFill>
              </a:rPr>
              <a:t>seek out</a:t>
            </a:r>
            <a:r>
              <a:rPr lang="en-US" altLang="zh-CN" sz="2400" dirty="0"/>
              <a:t> a more passive partner.    </a:t>
            </a:r>
          </a:p>
          <a:p>
            <a:pPr marL="609600" indent="-609600">
              <a:spcBef>
                <a:spcPct val="0"/>
              </a:spcBef>
              <a:buNone/>
            </a:pPr>
            <a:r>
              <a:rPr lang="zh-CN" altLang="en-US" sz="3600" dirty="0"/>
              <a:t>	</a:t>
            </a:r>
            <a:r>
              <a:rPr lang="zh-CN" altLang="en-US" sz="2000" dirty="0">
                <a:solidFill>
                  <a:srgbClr val="0066CC"/>
                </a:solidFill>
                <a:ea typeface="黑体" panose="02010609060101010101" pitchFamily="49" charset="-122"/>
              </a:rPr>
              <a:t>健谈的人对于喜欢倾听的人来说很有吸引力，敢作敢为的人想要找一个相对温顺一点的伴侣。</a:t>
            </a:r>
          </a:p>
          <a:p>
            <a:pPr marL="609600" indent="-609600">
              <a:spcBef>
                <a:spcPct val="0"/>
              </a:spcBef>
              <a:buNone/>
            </a:pPr>
            <a:endParaRPr lang="zh-CN" altLang="en-US" sz="2000" dirty="0">
              <a:solidFill>
                <a:srgbClr val="0066CC"/>
              </a:solidFill>
              <a:ea typeface="黑体" panose="02010609060101010101" pitchFamily="49" charset="-122"/>
            </a:endParaRPr>
          </a:p>
          <a:p>
            <a:pPr marL="609600" indent="-609600">
              <a:spcBef>
                <a:spcPct val="0"/>
              </a:spcBef>
              <a:buFont typeface="Arial" panose="020B0604020202020204" pitchFamily="34" charset="0"/>
              <a:buAutoNum type="arabicPeriod" startAt="2"/>
            </a:pPr>
            <a:r>
              <a:rPr lang="zh-CN" altLang="en-US" sz="2400" dirty="0">
                <a:latin typeface="黑体" panose="02010609060101010101" pitchFamily="49" charset="-122"/>
                <a:ea typeface="黑体" panose="02010609060101010101" pitchFamily="49" charset="-122"/>
              </a:rPr>
              <a:t>我们找个僻静的地方，去痛哭一场吧。 </a:t>
            </a:r>
          </a:p>
          <a:p>
            <a:pPr marL="609600" indent="-609600">
              <a:spcBef>
                <a:spcPct val="0"/>
              </a:spcBef>
              <a:buNone/>
            </a:pPr>
            <a:r>
              <a:rPr lang="en-US" altLang="zh-CN" sz="3600" dirty="0"/>
              <a:t>	</a:t>
            </a:r>
            <a:r>
              <a:rPr lang="en-US" altLang="zh-CN" sz="2400" dirty="0">
                <a:solidFill>
                  <a:srgbClr val="0066CC"/>
                </a:solidFill>
                <a:ea typeface="黑体" panose="02010609060101010101" pitchFamily="49" charset="-122"/>
              </a:rPr>
              <a:t>Let us </a:t>
            </a:r>
            <a:r>
              <a:rPr lang="en-US" altLang="zh-CN" sz="2400" dirty="0">
                <a:solidFill>
                  <a:srgbClr val="C00000"/>
                </a:solidFill>
                <a:ea typeface="黑体" panose="02010609060101010101" pitchFamily="49" charset="-122"/>
              </a:rPr>
              <a:t>seek out</a:t>
            </a:r>
            <a:r>
              <a:rPr lang="en-US" altLang="zh-CN" sz="2400" dirty="0">
                <a:solidFill>
                  <a:srgbClr val="0066CC"/>
                </a:solidFill>
                <a:ea typeface="黑体" panose="02010609060101010101" pitchFamily="49" charset="-122"/>
              </a:rPr>
              <a:t> some desolate shade, and there weep our sad bosoms empty. </a:t>
            </a:r>
            <a:endParaRPr lang="zh-CN" altLang="en-US" sz="2400" dirty="0">
              <a:solidFill>
                <a:srgbClr val="0066CC"/>
              </a:solidFill>
              <a:ea typeface="黑体" panose="02010609060101010101" pitchFamily="49" charset="-122"/>
            </a:endParaRPr>
          </a:p>
        </p:txBody>
      </p:sp>
      <p:sp>
        <p:nvSpPr>
          <p:cNvPr id="87046" name="Rectangle 26"/>
          <p:cNvSpPr>
            <a:spLocks noChangeArrowheads="1"/>
          </p:cNvSpPr>
          <p:nvPr/>
        </p:nvSpPr>
        <p:spPr bwMode="auto">
          <a:xfrm>
            <a:off x="1228639" y="2018803"/>
            <a:ext cx="11864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buFont typeface="Arial" panose="020B0604020202020204" pitchFamily="34" charset="0"/>
              <a:buNone/>
            </a:pPr>
            <a:r>
              <a:rPr lang="en-US" altLang="zh-CN" b="0" dirty="0"/>
              <a:t>to find sb. or </a:t>
            </a:r>
            <a:r>
              <a:rPr lang="en-US" altLang="zh-CN" b="0" dirty="0" err="1"/>
              <a:t>sth</a:t>
            </a:r>
            <a:r>
              <a:rPr lang="en-US" altLang="zh-CN" b="0" dirty="0"/>
              <a:t>. by looking for them in a determined way </a:t>
            </a:r>
            <a:r>
              <a:rPr lang="en-US" altLang="zh-CN" b="0" dirty="0">
                <a:ea typeface="黑体" panose="02010609060101010101" pitchFamily="49" charset="-122"/>
              </a:rPr>
              <a:t>(</a:t>
            </a:r>
            <a:r>
              <a:rPr lang="zh-CN" altLang="en-US" b="0" dirty="0">
                <a:ea typeface="黑体" panose="02010609060101010101" pitchFamily="49" charset="-122"/>
              </a:rPr>
              <a:t>下决心</a:t>
            </a:r>
            <a:r>
              <a:rPr lang="en-US" altLang="zh-CN" b="0" dirty="0">
                <a:ea typeface="黑体" panose="02010609060101010101" pitchFamily="49" charset="-122"/>
              </a:rPr>
              <a:t>) </a:t>
            </a:r>
            <a:r>
              <a:rPr lang="zh-CN" altLang="en-US" b="0" dirty="0">
                <a:ea typeface="黑体" panose="02010609060101010101" pitchFamily="49" charset="-122"/>
              </a:rPr>
              <a:t>找到</a:t>
            </a:r>
            <a:endParaRPr lang="en-US" altLang="zh-CN" b="0" dirty="0">
              <a:ea typeface="黑体" panose="02010609060101010101" pitchFamily="49" charset="-122"/>
            </a:endParaRPr>
          </a:p>
        </p:txBody>
      </p:sp>
    </p:spTree>
    <p:extLst>
      <p:ext uri="{BB962C8B-B14F-4D97-AF65-F5344CB8AC3E}">
        <p14:creationId xmlns:p14="http://schemas.microsoft.com/office/powerpoint/2010/main" val="126972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2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59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1" name="AutoShape 21"/>
          <p:cNvSpPr>
            <a:spLocks noChangeArrowheads="1"/>
          </p:cNvSpPr>
          <p:nvPr/>
        </p:nvSpPr>
        <p:spPr bwMode="auto">
          <a:xfrm>
            <a:off x="7545352" y="2090738"/>
            <a:ext cx="4537075" cy="4537075"/>
          </a:xfrm>
          <a:prstGeom prst="verticalScroll">
            <a:avLst>
              <a:gd name="adj" fmla="val 12500"/>
            </a:avLst>
          </a:prstGeom>
          <a:noFill/>
          <a:ln w="158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gn="ctr" eaLnBrk="1" hangingPunct="1">
              <a:lnSpc>
                <a:spcPct val="90000"/>
              </a:lnSpc>
              <a:spcAft>
                <a:spcPct val="35000"/>
              </a:spcAft>
            </a:pPr>
            <a:endParaRPr lang="zh-CN" altLang="en-US" sz="1800" b="0">
              <a:solidFill>
                <a:srgbClr val="0033CC"/>
              </a:solidFill>
            </a:endParaRPr>
          </a:p>
        </p:txBody>
      </p:sp>
      <p:sp>
        <p:nvSpPr>
          <p:cNvPr id="88072" name="Rectangle 22"/>
          <p:cNvSpPr>
            <a:spLocks noChangeArrowheads="1"/>
          </p:cNvSpPr>
          <p:nvPr/>
        </p:nvSpPr>
        <p:spPr bwMode="auto">
          <a:xfrm>
            <a:off x="343289" y="3271410"/>
            <a:ext cx="559320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20000"/>
              </a:spcBef>
              <a:spcAft>
                <a:spcPct val="20000"/>
              </a:spcAft>
              <a:buFont typeface="Arial" panose="020B0604020202020204" pitchFamily="34" charset="0"/>
              <a:buNone/>
            </a:pPr>
            <a:r>
              <a:rPr lang="en-US" altLang="zh-CN" sz="2800" dirty="0"/>
              <a:t>Find similar phrases which also express the meaning of “be enchanted by / with”.</a:t>
            </a:r>
            <a:endParaRPr lang="zh-CN" altLang="en-US" sz="2800" dirty="0"/>
          </a:p>
        </p:txBody>
      </p:sp>
      <p:sp>
        <p:nvSpPr>
          <p:cNvPr id="1275927" name="Rectangle 23"/>
          <p:cNvSpPr>
            <a:spLocks noChangeArrowheads="1"/>
          </p:cNvSpPr>
          <p:nvPr/>
        </p:nvSpPr>
        <p:spPr bwMode="auto">
          <a:xfrm>
            <a:off x="8138922" y="2708542"/>
            <a:ext cx="35052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120000"/>
              </a:lnSpc>
              <a:spcBef>
                <a:spcPct val="10000"/>
              </a:spcBef>
              <a:buFontTx/>
              <a:buBlip>
                <a:blip r:embed="rId2"/>
              </a:buBlip>
            </a:pPr>
            <a:r>
              <a:rPr lang="en-US" altLang="zh-CN" dirty="0"/>
              <a:t> </a:t>
            </a:r>
            <a:r>
              <a:rPr lang="en-US" altLang="zh-CN" b="0" dirty="0"/>
              <a:t>be intoxicated with </a:t>
            </a:r>
          </a:p>
          <a:p>
            <a:pPr eaLnBrk="1" hangingPunct="1">
              <a:lnSpc>
                <a:spcPct val="120000"/>
              </a:lnSpc>
              <a:spcBef>
                <a:spcPct val="10000"/>
              </a:spcBef>
              <a:buFontTx/>
              <a:buBlip>
                <a:blip r:embed="rId2"/>
              </a:buBlip>
            </a:pPr>
            <a:r>
              <a:rPr lang="en-US" altLang="zh-CN" b="0" dirty="0"/>
              <a:t> be fascinated with </a:t>
            </a:r>
          </a:p>
          <a:p>
            <a:pPr eaLnBrk="1" hangingPunct="1">
              <a:lnSpc>
                <a:spcPct val="120000"/>
              </a:lnSpc>
              <a:spcBef>
                <a:spcPct val="10000"/>
              </a:spcBef>
              <a:buFontTx/>
              <a:buBlip>
                <a:blip r:embed="rId2"/>
              </a:buBlip>
            </a:pPr>
            <a:r>
              <a:rPr lang="en-US" altLang="zh-CN" b="0" dirty="0"/>
              <a:t> be drunk with </a:t>
            </a:r>
          </a:p>
          <a:p>
            <a:pPr eaLnBrk="1" hangingPunct="1">
              <a:lnSpc>
                <a:spcPct val="120000"/>
              </a:lnSpc>
              <a:spcBef>
                <a:spcPct val="10000"/>
              </a:spcBef>
              <a:buFontTx/>
              <a:buBlip>
                <a:blip r:embed="rId2"/>
              </a:buBlip>
            </a:pPr>
            <a:r>
              <a:rPr lang="en-US" altLang="zh-CN" b="0" dirty="0"/>
              <a:t> be caught by </a:t>
            </a:r>
          </a:p>
          <a:p>
            <a:pPr eaLnBrk="1" hangingPunct="1">
              <a:lnSpc>
                <a:spcPct val="120000"/>
              </a:lnSpc>
              <a:spcBef>
                <a:spcPct val="10000"/>
              </a:spcBef>
              <a:buFontTx/>
              <a:buBlip>
                <a:blip r:embed="rId2"/>
              </a:buBlip>
            </a:pPr>
            <a:r>
              <a:rPr lang="en-US" altLang="zh-CN" b="0" dirty="0"/>
              <a:t> be enraptured by </a:t>
            </a:r>
          </a:p>
          <a:p>
            <a:pPr eaLnBrk="1" hangingPunct="1">
              <a:lnSpc>
                <a:spcPct val="120000"/>
              </a:lnSpc>
              <a:spcBef>
                <a:spcPct val="10000"/>
              </a:spcBef>
              <a:buFontTx/>
              <a:buBlip>
                <a:blip r:embed="rId2"/>
              </a:buBlip>
            </a:pPr>
            <a:r>
              <a:rPr lang="en-US" altLang="zh-CN" b="0" dirty="0"/>
              <a:t> be obsessed by </a:t>
            </a:r>
          </a:p>
          <a:p>
            <a:pPr eaLnBrk="1" hangingPunct="1">
              <a:lnSpc>
                <a:spcPct val="120000"/>
              </a:lnSpc>
              <a:spcBef>
                <a:spcPct val="10000"/>
              </a:spcBef>
              <a:buFontTx/>
              <a:buBlip>
                <a:blip r:embed="rId2"/>
              </a:buBlip>
            </a:pPr>
            <a:r>
              <a:rPr lang="en-US" altLang="zh-CN" b="0" dirty="0"/>
              <a:t> be steeped </a:t>
            </a:r>
            <a:r>
              <a:rPr lang="en-US" altLang="zh-CN" b="0" dirty="0" smtClean="0"/>
              <a:t>in/into </a:t>
            </a:r>
            <a:endParaRPr lang="en-US" altLang="zh-CN" b="0" dirty="0"/>
          </a:p>
          <a:p>
            <a:pPr eaLnBrk="1" hangingPunct="1">
              <a:lnSpc>
                <a:spcPct val="120000"/>
              </a:lnSpc>
              <a:spcBef>
                <a:spcPct val="10000"/>
              </a:spcBef>
              <a:buFontTx/>
              <a:buBlip>
                <a:blip r:embed="rId2"/>
              </a:buBlip>
            </a:pPr>
            <a:r>
              <a:rPr lang="en-US" altLang="zh-CN" b="0" dirty="0"/>
              <a:t> be indulged </a:t>
            </a:r>
            <a:r>
              <a:rPr lang="en-US" altLang="zh-CN" b="0" dirty="0" smtClean="0"/>
              <a:t>in/into</a:t>
            </a:r>
            <a:endParaRPr lang="en-US" altLang="zh-CN" b="0" dirty="0"/>
          </a:p>
        </p:txBody>
      </p:sp>
      <p:pic>
        <p:nvPicPr>
          <p:cNvPr id="17" name="图片 16"/>
          <p:cNvPicPr>
            <a:picLocks noChangeAspect="1"/>
          </p:cNvPicPr>
          <p:nvPr/>
        </p:nvPicPr>
        <p:blipFill>
          <a:blip r:embed="rId3"/>
          <a:stretch>
            <a:fillRect/>
          </a:stretch>
        </p:blipFill>
        <p:spPr>
          <a:xfrm>
            <a:off x="0" y="0"/>
            <a:ext cx="12192000" cy="1571625"/>
          </a:xfrm>
          <a:prstGeom prst="rect">
            <a:avLst/>
          </a:prstGeom>
        </p:spPr>
      </p:pic>
      <p:sp>
        <p:nvSpPr>
          <p:cNvPr id="88069" name="Rectangle 8"/>
          <p:cNvSpPr>
            <a:spLocks noGrp="1"/>
          </p:cNvSpPr>
          <p:nvPr>
            <p:ph type="body" idx="1"/>
          </p:nvPr>
        </p:nvSpPr>
        <p:spPr>
          <a:xfrm>
            <a:off x="710101" y="2163295"/>
            <a:ext cx="8351837" cy="792162"/>
          </a:xfrm>
        </p:spPr>
        <p:txBody>
          <a:bodyPr/>
          <a:lstStyle/>
          <a:p>
            <a:pPr marL="0" indent="0">
              <a:spcBef>
                <a:spcPct val="0"/>
              </a:spcBef>
              <a:buNone/>
            </a:pPr>
            <a:r>
              <a:rPr lang="en-US" altLang="zh-CN" dirty="0">
                <a:ea typeface="黑体" panose="02010609060101010101" pitchFamily="49" charset="-122"/>
              </a:rPr>
              <a:t>to be attracted very strongly  </a:t>
            </a:r>
            <a:r>
              <a:rPr lang="zh-CN" altLang="en-US" dirty="0">
                <a:ea typeface="黑体" panose="02010609060101010101" pitchFamily="49" charset="-122"/>
              </a:rPr>
              <a:t>着迷于，陶醉于</a:t>
            </a:r>
            <a:endParaRPr lang="en-US" altLang="zh-CN" dirty="0">
              <a:ea typeface="黑体" panose="02010609060101010101" pitchFamily="49" charset="-122"/>
            </a:endParaRPr>
          </a:p>
          <a:p>
            <a:pPr marL="0" indent="0">
              <a:spcBef>
                <a:spcPct val="45000"/>
              </a:spcBef>
              <a:buNone/>
            </a:pPr>
            <a:endParaRPr lang="zh-CN" altLang="en-US" dirty="0">
              <a:ea typeface="黑体" panose="02010609060101010101" pitchFamily="49" charset="-122"/>
            </a:endParaRPr>
          </a:p>
        </p:txBody>
      </p:sp>
      <p:sp>
        <p:nvSpPr>
          <p:cNvPr id="88068" name="Rectangle 7"/>
          <p:cNvSpPr>
            <a:spLocks noGrp="1"/>
          </p:cNvSpPr>
          <p:nvPr>
            <p:ph type="title"/>
          </p:nvPr>
        </p:nvSpPr>
        <p:spPr>
          <a:xfrm>
            <a:off x="3139892" y="981103"/>
            <a:ext cx="4295888" cy="1325563"/>
          </a:xfrm>
        </p:spPr>
        <p:txBody>
          <a:bodyPr/>
          <a:lstStyle/>
          <a:p>
            <a:r>
              <a:rPr lang="en-US" altLang="zh-CN" b="1" dirty="0" smtClean="0"/>
              <a:t>be enchanted by </a:t>
            </a:r>
            <a:endParaRPr lang="zh-CN" altLang="en-US" sz="2800" b="1" dirty="0">
              <a:ea typeface="黑体" panose="02010609060101010101" pitchFamily="49"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7670" y="4873451"/>
            <a:ext cx="2000250" cy="1984549"/>
          </a:xfrm>
          <a:prstGeom prst="rect">
            <a:avLst/>
          </a:prstGeom>
        </p:spPr>
      </p:pic>
      <p:pic>
        <p:nvPicPr>
          <p:cNvPr id="88066" name="Picture 32" descr="enchanted_logo"/>
          <p:cNvPicPr>
            <a:picLocks noChangeAspect="1" noChangeArrowheads="1"/>
          </p:cNvPicPr>
          <p:nvPr/>
        </p:nvPicPr>
        <p:blipFill>
          <a:blip r:embed="rId5">
            <a:extLst>
              <a:ext uri="{28A0092B-C50C-407E-A947-70E740481C1C}">
                <a14:useLocalDpi xmlns:a14="http://schemas.microsoft.com/office/drawing/2010/main" val="0"/>
              </a:ext>
            </a:extLst>
          </a:blip>
          <a:srcRect t="24332" b="23174"/>
          <a:stretch>
            <a:fillRect/>
          </a:stretch>
        </p:blipFill>
        <p:spPr bwMode="auto">
          <a:xfrm>
            <a:off x="4023986" y="4777534"/>
            <a:ext cx="2305050"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870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59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59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759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759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759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7592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7592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759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sldjump"/>
          </p:cNvPr>
          <p:cNvPicPr>
            <a:picLocks noChangeAspect="1"/>
          </p:cNvPicPr>
          <p:nvPr/>
        </p:nvPicPr>
        <p:blipFill>
          <a:blip r:embed="rId3"/>
          <a:stretch>
            <a:fillRect/>
          </a:stretch>
        </p:blipFill>
        <p:spPr>
          <a:xfrm>
            <a:off x="150726" y="2769421"/>
            <a:ext cx="2073401" cy="3008382"/>
          </a:xfrm>
          <a:prstGeom prst="rect">
            <a:avLst/>
          </a:prstGeom>
        </p:spPr>
      </p:pic>
      <p:sp>
        <p:nvSpPr>
          <p:cNvPr id="784442" name="Rectangle 58"/>
          <p:cNvSpPr>
            <a:spLocks noGrp="1"/>
          </p:cNvSpPr>
          <p:nvPr>
            <p:ph type="body" idx="1"/>
          </p:nvPr>
        </p:nvSpPr>
        <p:spPr>
          <a:xfrm>
            <a:off x="2073401" y="2090537"/>
            <a:ext cx="9793701" cy="5040312"/>
          </a:xfrm>
          <a:noFill/>
        </p:spPr>
        <p:txBody>
          <a:bodyPr/>
          <a:lstStyle/>
          <a:p>
            <a:pPr marL="355600" indent="-355600">
              <a:lnSpc>
                <a:spcPct val="80000"/>
              </a:lnSpc>
              <a:buNone/>
            </a:pPr>
            <a:r>
              <a:rPr lang="en-US" altLang="zh-CN" sz="3200" dirty="0"/>
              <a:t>to be encouraged by </a:t>
            </a:r>
            <a:r>
              <a:rPr lang="en-US" altLang="zh-CN" sz="3200" b="0" dirty="0" smtClean="0"/>
              <a:t> </a:t>
            </a:r>
            <a:r>
              <a:rPr lang="zh-CN" altLang="en-US" sz="3200" dirty="0">
                <a:ea typeface="黑体" panose="02010609060101010101" pitchFamily="49" charset="-122"/>
              </a:rPr>
              <a:t>被刺激</a:t>
            </a:r>
          </a:p>
          <a:p>
            <a:pPr marL="355600" indent="-355600">
              <a:lnSpc>
                <a:spcPct val="80000"/>
              </a:lnSpc>
              <a:buNone/>
            </a:pPr>
            <a:endParaRPr lang="en-US" altLang="zh-CN" sz="1800" dirty="0"/>
          </a:p>
          <a:p>
            <a:pPr marL="355600" indent="-355600">
              <a:lnSpc>
                <a:spcPct val="80000"/>
              </a:lnSpc>
              <a:buNone/>
            </a:pPr>
            <a:r>
              <a:rPr lang="en-US" altLang="zh-CN" dirty="0"/>
              <a:t>Translate the following sentences.</a:t>
            </a:r>
          </a:p>
          <a:p>
            <a:pPr marL="355600" indent="-355600">
              <a:lnSpc>
                <a:spcPct val="110000"/>
              </a:lnSpc>
              <a:buFont typeface="Arial" panose="020B0604020202020204" pitchFamily="34" charset="0"/>
              <a:buAutoNum type="arabicPeriod"/>
            </a:pPr>
            <a:r>
              <a:rPr lang="en-US" altLang="zh-CN" sz="2400" dirty="0"/>
              <a:t>The wider sense of patriotism to the country could only </a:t>
            </a:r>
            <a:r>
              <a:rPr lang="en-US" altLang="zh-CN" sz="2400" dirty="0">
                <a:solidFill>
                  <a:srgbClr val="C00000"/>
                </a:solidFill>
              </a:rPr>
              <a:t>be stimulated</a:t>
            </a:r>
            <a:r>
              <a:rPr lang="en-US" altLang="zh-CN" sz="2400" dirty="0"/>
              <a:t>  by the invasion from the outside forces.</a:t>
            </a:r>
            <a:endParaRPr lang="en-US" altLang="zh-CN" b="0" dirty="0" smtClean="0"/>
          </a:p>
          <a:p>
            <a:pPr marL="355600" indent="-355600">
              <a:lnSpc>
                <a:spcPct val="105000"/>
              </a:lnSpc>
              <a:spcBef>
                <a:spcPct val="5000"/>
              </a:spcBef>
              <a:buNone/>
            </a:pPr>
            <a:r>
              <a:rPr lang="zh-CN" altLang="en-US" b="0" dirty="0" smtClean="0"/>
              <a:t>	</a:t>
            </a:r>
            <a:r>
              <a:rPr lang="zh-CN" altLang="en-US" sz="2000" dirty="0">
                <a:solidFill>
                  <a:srgbClr val="0066CC"/>
                </a:solidFill>
                <a:ea typeface="黑体" panose="02010609060101010101" pitchFamily="49" charset="-122"/>
              </a:rPr>
              <a:t>只是在面对异族入侵时，传统意义上的爱国情感才能被激发出来。</a:t>
            </a:r>
          </a:p>
          <a:p>
            <a:pPr marL="355600" indent="-355600">
              <a:lnSpc>
                <a:spcPct val="110000"/>
              </a:lnSpc>
              <a:buNone/>
            </a:pPr>
            <a:r>
              <a:rPr lang="en-US" altLang="zh-CN" sz="2400" dirty="0"/>
              <a:t>2.  </a:t>
            </a:r>
            <a:r>
              <a:rPr lang="en-US" altLang="zh-CN" sz="2400" dirty="0">
                <a:solidFill>
                  <a:srgbClr val="C00000"/>
                </a:solidFill>
              </a:rPr>
              <a:t>Stimulated</a:t>
            </a:r>
            <a:r>
              <a:rPr lang="en-US" altLang="zh-CN" sz="2400" dirty="0"/>
              <a:t> and strengthened by two World Wars, the community understands very fully the foolish uses for which aircraft can be exploited.</a:t>
            </a:r>
          </a:p>
          <a:p>
            <a:pPr marL="355600" indent="-355600">
              <a:lnSpc>
                <a:spcPct val="110000"/>
              </a:lnSpc>
              <a:buNone/>
            </a:pPr>
            <a:r>
              <a:rPr lang="en-US" altLang="zh-CN" sz="2400" dirty="0"/>
              <a:t>	</a:t>
            </a:r>
            <a:r>
              <a:rPr lang="zh-CN" altLang="en-US" sz="2000" dirty="0">
                <a:solidFill>
                  <a:srgbClr val="0066CC"/>
                </a:solidFill>
                <a:ea typeface="黑体" panose="02010609060101010101" pitchFamily="49" charset="-122"/>
              </a:rPr>
              <a:t>两次世界大战的刺激和强化让公众充分认识人们会用飞机去做多么愚蠢而荒唐的事。</a:t>
            </a:r>
            <a:endParaRPr lang="en-US" altLang="zh-CN" sz="2000" dirty="0">
              <a:solidFill>
                <a:srgbClr val="0066CC"/>
              </a:solidFill>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0" y="0"/>
            <a:ext cx="12192000" cy="1571625"/>
          </a:xfrm>
          <a:prstGeom prst="rect">
            <a:avLst/>
          </a:prstGeom>
        </p:spPr>
      </p:pic>
      <p:sp>
        <p:nvSpPr>
          <p:cNvPr id="89091" name="Rectangle 2"/>
          <p:cNvSpPr>
            <a:spLocks noGrp="1"/>
          </p:cNvSpPr>
          <p:nvPr>
            <p:ph type="title"/>
          </p:nvPr>
        </p:nvSpPr>
        <p:spPr>
          <a:xfrm>
            <a:off x="4169533" y="1119557"/>
            <a:ext cx="8229600" cy="1143000"/>
          </a:xfrm>
        </p:spPr>
        <p:txBody>
          <a:bodyPr/>
          <a:lstStyle/>
          <a:p>
            <a:r>
              <a:rPr lang="en-US" altLang="zh-CN" b="1" dirty="0" smtClean="0"/>
              <a:t>be stimulated by  </a:t>
            </a:r>
          </a:p>
        </p:txBody>
      </p:sp>
    </p:spTree>
    <p:extLst>
      <p:ext uri="{BB962C8B-B14F-4D97-AF65-F5344CB8AC3E}">
        <p14:creationId xmlns:p14="http://schemas.microsoft.com/office/powerpoint/2010/main" val="4080094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4442">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844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Text Organization </a:t>
            </a:r>
          </a:p>
        </p:txBody>
      </p:sp>
      <p:pic>
        <p:nvPicPr>
          <p:cNvPr id="5"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8359" y="1662526"/>
            <a:ext cx="9323462" cy="4937823"/>
          </a:xfrm>
        </p:spPr>
      </p:pic>
      <p:sp>
        <p:nvSpPr>
          <p:cNvPr id="3" name="矩形 2"/>
          <p:cNvSpPr/>
          <p:nvPr/>
        </p:nvSpPr>
        <p:spPr>
          <a:xfrm>
            <a:off x="2573368" y="2223851"/>
            <a:ext cx="6793906" cy="1754326"/>
          </a:xfrm>
          <a:prstGeom prst="rect">
            <a:avLst/>
          </a:prstGeom>
          <a:noFill/>
          <a:ln>
            <a:solidFill>
              <a:srgbClr val="FF0000"/>
            </a:solidFill>
          </a:ln>
          <a:effectLst>
            <a:softEdge rad="31750"/>
          </a:effectLst>
        </p:spPr>
        <p:txBody>
          <a:bodyPr wrap="square" lIns="91440" tIns="45720" rIns="91440" bIns="45720">
            <a:spAutoFit/>
          </a:bodyPr>
          <a:lstStyle/>
          <a:p>
            <a:pPr algn="ctr"/>
            <a:r>
              <a:rPr lang="en-US" altLang="zh-CN" sz="5400" b="1" cap="none" spc="0" dirty="0" smtClean="0">
                <a:ln w="0"/>
                <a:solidFill>
                  <a:schemeClr val="bg1"/>
                </a:solidFill>
                <a:effectLst>
                  <a:reflection blurRad="6350" stA="53000" endA="300" endPos="35500" dir="5400000" sy="-90000" algn="bl" rotWithShape="0"/>
                </a:effectLst>
              </a:rPr>
              <a:t>Danger! Books may change your life </a:t>
            </a:r>
            <a:endParaRPr lang="zh-CN" altLang="en-US" sz="5400" b="1"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174207369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8"/>
          <p:cNvSpPr>
            <a:spLocks noGrp="1"/>
          </p:cNvSpPr>
          <p:nvPr>
            <p:ph type="body" idx="1"/>
          </p:nvPr>
        </p:nvSpPr>
        <p:spPr>
          <a:xfrm>
            <a:off x="1042195" y="3376025"/>
            <a:ext cx="8351837" cy="863600"/>
          </a:xfrm>
        </p:spPr>
        <p:txBody>
          <a:bodyPr/>
          <a:lstStyle/>
          <a:p>
            <a:pPr marL="609600" indent="-609600">
              <a:spcBef>
                <a:spcPct val="0"/>
              </a:spcBef>
              <a:buNone/>
            </a:pPr>
            <a:r>
              <a:rPr lang="en-US" altLang="zh-CN" dirty="0"/>
              <a:t>Translate the following phrases.</a:t>
            </a:r>
            <a:endParaRPr lang="en-US" altLang="zh-CN" dirty="0">
              <a:ea typeface="黑体" panose="02010609060101010101" pitchFamily="49" charset="-122"/>
            </a:endParaRPr>
          </a:p>
        </p:txBody>
      </p:sp>
      <p:sp>
        <p:nvSpPr>
          <p:cNvPr id="90118" name="AutoShape 13"/>
          <p:cNvSpPr>
            <a:spLocks noChangeArrowheads="1"/>
          </p:cNvSpPr>
          <p:nvPr/>
        </p:nvSpPr>
        <p:spPr bwMode="auto">
          <a:xfrm>
            <a:off x="8337516" y="3320099"/>
            <a:ext cx="3047266" cy="3171136"/>
          </a:xfrm>
          <a:prstGeom prst="roundRect">
            <a:avLst>
              <a:gd name="adj" fmla="val 16667"/>
            </a:avLst>
          </a:prstGeom>
          <a:noFill/>
          <a:ln w="1905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35000"/>
              </a:lnSpc>
              <a:buFont typeface="Arial" panose="020B0604020202020204" pitchFamily="34" charset="0"/>
              <a:buNone/>
            </a:pPr>
            <a:endParaRPr lang="en-US" altLang="zh-CN" sz="2800" b="0" dirty="0" smtClean="0">
              <a:ea typeface="黑体" panose="02010609060101010101" pitchFamily="49" charset="-122"/>
            </a:endParaRPr>
          </a:p>
          <a:p>
            <a:pPr>
              <a:lnSpc>
                <a:spcPct val="135000"/>
              </a:lnSpc>
              <a:buFont typeface="Arial" panose="020B0604020202020204" pitchFamily="34" charset="0"/>
              <a:buNone/>
            </a:pPr>
            <a:r>
              <a:rPr lang="zh-CN" altLang="en-US" sz="2800" b="0" dirty="0" smtClean="0">
                <a:ea typeface="黑体" panose="02010609060101010101" pitchFamily="49" charset="-122"/>
              </a:rPr>
              <a:t>深陷</a:t>
            </a:r>
            <a:r>
              <a:rPr lang="zh-CN" altLang="en-US" sz="2800" b="0" dirty="0">
                <a:ea typeface="黑体" panose="02010609060101010101" pitchFamily="49" charset="-122"/>
              </a:rPr>
              <a:t>于丑闻</a:t>
            </a:r>
          </a:p>
          <a:p>
            <a:pPr>
              <a:lnSpc>
                <a:spcPct val="135000"/>
              </a:lnSpc>
              <a:buFont typeface="Arial" panose="020B0604020202020204" pitchFamily="34" charset="0"/>
              <a:buNone/>
            </a:pPr>
            <a:r>
              <a:rPr lang="zh-CN" altLang="en-US" sz="2800" b="0" dirty="0">
                <a:ea typeface="黑体" panose="02010609060101010101" pitchFamily="49" charset="-122"/>
              </a:rPr>
              <a:t>陷入债务之中</a:t>
            </a:r>
          </a:p>
          <a:p>
            <a:pPr>
              <a:lnSpc>
                <a:spcPct val="100000"/>
              </a:lnSpc>
              <a:buFont typeface="Arial" panose="020B0604020202020204" pitchFamily="34" charset="0"/>
              <a:buNone/>
            </a:pPr>
            <a:endParaRPr lang="zh-CN" altLang="en-US" sz="2800" b="0" dirty="0">
              <a:ea typeface="黑体" panose="02010609060101010101" pitchFamily="49" charset="-122"/>
            </a:endParaRPr>
          </a:p>
          <a:p>
            <a:pPr>
              <a:lnSpc>
                <a:spcPct val="100000"/>
              </a:lnSpc>
              <a:buFont typeface="Arial" panose="020B0604020202020204" pitchFamily="34" charset="0"/>
              <a:buNone/>
            </a:pPr>
            <a:r>
              <a:rPr lang="zh-CN" altLang="en-US" sz="2800" b="0" dirty="0">
                <a:ea typeface="黑体" panose="02010609060101010101" pitchFamily="49" charset="-122"/>
              </a:rPr>
              <a:t>沉浸在幸福的</a:t>
            </a:r>
          </a:p>
          <a:p>
            <a:pPr>
              <a:lnSpc>
                <a:spcPct val="100000"/>
              </a:lnSpc>
              <a:buFont typeface="Arial" panose="020B0604020202020204" pitchFamily="34" charset="0"/>
              <a:buNone/>
            </a:pPr>
            <a:r>
              <a:rPr lang="zh-CN" altLang="en-US" sz="2800" b="0" dirty="0">
                <a:ea typeface="黑体" panose="02010609060101010101" pitchFamily="49" charset="-122"/>
              </a:rPr>
              <a:t>回忆中</a:t>
            </a:r>
          </a:p>
          <a:p>
            <a:pPr>
              <a:lnSpc>
                <a:spcPct val="135000"/>
              </a:lnSpc>
              <a:buFont typeface="Arial" panose="020B0604020202020204" pitchFamily="34" charset="0"/>
              <a:buNone/>
            </a:pPr>
            <a:r>
              <a:rPr lang="zh-CN" altLang="en-US" sz="2800" b="0" dirty="0">
                <a:ea typeface="黑体" panose="02010609060101010101" pitchFamily="49" charset="-122"/>
              </a:rPr>
              <a:t>陷入沉思中</a:t>
            </a:r>
          </a:p>
          <a:p>
            <a:pPr>
              <a:lnSpc>
                <a:spcPct val="100000"/>
              </a:lnSpc>
              <a:buFont typeface="Arial" panose="020B0604020202020204" pitchFamily="34" charset="0"/>
              <a:buNone/>
            </a:pPr>
            <a:endParaRPr lang="zh-CN" altLang="en-US" sz="2000" b="0" dirty="0">
              <a:ea typeface="黑体" panose="02010609060101010101" pitchFamily="49" charset="-122"/>
            </a:endParaRPr>
          </a:p>
        </p:txBody>
      </p:sp>
      <p:sp>
        <p:nvSpPr>
          <p:cNvPr id="90119" name="Text Box 14"/>
          <p:cNvSpPr txBox="1">
            <a:spLocks noChangeArrowheads="1"/>
          </p:cNvSpPr>
          <p:nvPr/>
        </p:nvSpPr>
        <p:spPr bwMode="auto">
          <a:xfrm>
            <a:off x="4118063" y="3953128"/>
            <a:ext cx="3749796" cy="2397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20000"/>
              </a:spcBef>
              <a:spcAft>
                <a:spcPct val="25000"/>
              </a:spcAft>
              <a:buSzPct val="80000"/>
              <a:buFont typeface="Wingdings" panose="05000000000000000000" pitchFamily="2" charset="2"/>
              <a:buChar char="Ø"/>
            </a:pPr>
            <a:r>
              <a:rPr lang="en-US" altLang="zh-CN" sz="2800" b="0" dirty="0">
                <a:ea typeface="黑体" panose="02010609060101010101" pitchFamily="49" charset="-122"/>
              </a:rPr>
              <a:t>debt</a:t>
            </a:r>
          </a:p>
          <a:p>
            <a:pPr>
              <a:lnSpc>
                <a:spcPct val="100000"/>
              </a:lnSpc>
              <a:spcBef>
                <a:spcPct val="20000"/>
              </a:spcBef>
              <a:spcAft>
                <a:spcPct val="25000"/>
              </a:spcAft>
              <a:buSzPct val="80000"/>
              <a:buFont typeface="Wingdings" panose="05000000000000000000" pitchFamily="2" charset="2"/>
              <a:buChar char="Ø"/>
            </a:pPr>
            <a:r>
              <a:rPr lang="en-US" altLang="zh-CN" sz="2800" b="0" dirty="0">
                <a:ea typeface="黑体" panose="02010609060101010101" pitchFamily="49" charset="-122"/>
              </a:rPr>
              <a:t>happy memories</a:t>
            </a:r>
          </a:p>
          <a:p>
            <a:pPr>
              <a:lnSpc>
                <a:spcPct val="100000"/>
              </a:lnSpc>
              <a:spcBef>
                <a:spcPct val="20000"/>
              </a:spcBef>
              <a:spcAft>
                <a:spcPct val="25000"/>
              </a:spcAft>
              <a:buSzPct val="80000"/>
              <a:buFont typeface="Wingdings" panose="05000000000000000000" pitchFamily="2" charset="2"/>
              <a:buChar char="Ø"/>
            </a:pPr>
            <a:r>
              <a:rPr lang="en-US" altLang="zh-CN" sz="2800" b="0" dirty="0">
                <a:ea typeface="黑体" panose="02010609060101010101" pitchFamily="49" charset="-122"/>
              </a:rPr>
              <a:t>meditation</a:t>
            </a:r>
          </a:p>
          <a:p>
            <a:pPr>
              <a:lnSpc>
                <a:spcPct val="100000"/>
              </a:lnSpc>
              <a:spcBef>
                <a:spcPct val="20000"/>
              </a:spcBef>
              <a:spcAft>
                <a:spcPct val="25000"/>
              </a:spcAft>
              <a:buSzPct val="80000"/>
              <a:buFont typeface="Wingdings" panose="05000000000000000000" pitchFamily="2" charset="2"/>
              <a:buChar char="Ø"/>
            </a:pPr>
            <a:r>
              <a:rPr lang="en-US" altLang="zh-CN" sz="2800" b="0" dirty="0">
                <a:ea typeface="黑体" panose="02010609060101010101" pitchFamily="49" charset="-122"/>
              </a:rPr>
              <a:t>scandal</a:t>
            </a:r>
          </a:p>
        </p:txBody>
      </p:sp>
      <p:sp>
        <p:nvSpPr>
          <p:cNvPr id="1276943" name="AutoShape 15"/>
          <p:cNvSpPr>
            <a:spLocks noChangeArrowheads="1"/>
          </p:cNvSpPr>
          <p:nvPr/>
        </p:nvSpPr>
        <p:spPr bwMode="auto">
          <a:xfrm rot="10800000">
            <a:off x="6395775" y="4117510"/>
            <a:ext cx="1829521" cy="303764"/>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00FF"/>
          </a:solidFill>
          <a:ln w="9525" algn="ctr">
            <a:solidFill>
              <a:schemeClr val="bg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121" name="Rectangle 17"/>
          <p:cNvSpPr>
            <a:spLocks noChangeArrowheads="1"/>
          </p:cNvSpPr>
          <p:nvPr/>
        </p:nvSpPr>
        <p:spPr bwMode="auto">
          <a:xfrm>
            <a:off x="1235000" y="4948223"/>
            <a:ext cx="28600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20000"/>
              </a:spcBef>
              <a:spcAft>
                <a:spcPct val="20000"/>
              </a:spcAft>
              <a:buFont typeface="Arial" panose="020B0604020202020204" pitchFamily="34" charset="0"/>
              <a:buNone/>
            </a:pPr>
            <a:r>
              <a:rPr lang="en-US" altLang="zh-CN" sz="2800" b="0" dirty="0"/>
              <a:t>be immersed in</a:t>
            </a:r>
            <a:endParaRPr lang="zh-CN" altLang="en-US" sz="2800" b="0" dirty="0"/>
          </a:p>
        </p:txBody>
      </p:sp>
      <p:sp>
        <p:nvSpPr>
          <p:cNvPr id="1276946" name="AutoShape 18"/>
          <p:cNvSpPr>
            <a:spLocks noChangeArrowheads="1"/>
          </p:cNvSpPr>
          <p:nvPr/>
        </p:nvSpPr>
        <p:spPr bwMode="auto">
          <a:xfrm rot="12947306">
            <a:off x="6348389" y="5672091"/>
            <a:ext cx="1488682" cy="318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00FF"/>
          </a:solidFill>
          <a:ln w="9525" algn="ctr">
            <a:solidFill>
              <a:schemeClr val="bg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76947" name="AutoShape 19"/>
          <p:cNvSpPr>
            <a:spLocks noChangeArrowheads="1"/>
          </p:cNvSpPr>
          <p:nvPr/>
        </p:nvSpPr>
        <p:spPr bwMode="auto">
          <a:xfrm rot="7138087">
            <a:off x="5898505" y="5067135"/>
            <a:ext cx="3208440" cy="345392"/>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00FF"/>
          </a:solidFill>
          <a:ln w="9525" algn="ctr">
            <a:solidFill>
              <a:schemeClr val="bg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76948" name="AutoShape 20"/>
          <p:cNvSpPr>
            <a:spLocks noChangeArrowheads="1"/>
          </p:cNvSpPr>
          <p:nvPr/>
        </p:nvSpPr>
        <p:spPr bwMode="auto">
          <a:xfrm rot="12393464">
            <a:off x="7137725" y="5260242"/>
            <a:ext cx="1252400" cy="4417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00FF"/>
          </a:solidFill>
          <a:ln w="9525" algn="ctr">
            <a:solidFill>
              <a:schemeClr val="bg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0125" name="Rectangle 21"/>
          <p:cNvSpPr>
            <a:spLocks noChangeArrowheads="1"/>
          </p:cNvSpPr>
          <p:nvPr/>
        </p:nvSpPr>
        <p:spPr bwMode="auto">
          <a:xfrm>
            <a:off x="1256044" y="2044299"/>
            <a:ext cx="1027946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001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defTabSz="80010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defTabSz="8001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defTabSz="8001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defTabSz="8001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buFont typeface="Arial" panose="020B0604020202020204" pitchFamily="34" charset="0"/>
              <a:buNone/>
            </a:pPr>
            <a:r>
              <a:rPr lang="en-US" altLang="zh-CN" sz="2800" b="0" dirty="0"/>
              <a:t>spending most of the time doing </a:t>
            </a:r>
            <a:r>
              <a:rPr lang="en-US" altLang="zh-CN" sz="2800" b="0" dirty="0" err="1"/>
              <a:t>sth</a:t>
            </a:r>
            <a:r>
              <a:rPr lang="en-US" altLang="zh-CN" sz="2800" b="0" dirty="0"/>
              <a:t>. or thinking about </a:t>
            </a:r>
            <a:r>
              <a:rPr lang="en-US" altLang="zh-CN" sz="2800" b="0" dirty="0" err="1"/>
              <a:t>sth</a:t>
            </a:r>
            <a:r>
              <a:rPr lang="en-US" altLang="zh-CN" sz="2800" b="0" dirty="0"/>
              <a:t>. </a:t>
            </a:r>
            <a:r>
              <a:rPr lang="zh-CN" altLang="en-US" sz="2800" b="0" dirty="0">
                <a:ea typeface="黑体" panose="02010609060101010101" pitchFamily="49" charset="-122"/>
              </a:rPr>
              <a:t>沉浸于</a:t>
            </a:r>
            <a:r>
              <a:rPr lang="en-US" altLang="zh-CN" sz="2800" b="0" dirty="0">
                <a:ea typeface="黑体" panose="02010609060101010101" pitchFamily="49" charset="-122"/>
              </a:rPr>
              <a:t>···</a:t>
            </a:r>
            <a:r>
              <a:rPr lang="zh-CN" altLang="en-US" sz="2800" b="0" dirty="0">
                <a:ea typeface="黑体" panose="02010609060101010101" pitchFamily="49" charset="-122"/>
              </a:rPr>
              <a:t>，深陷于</a:t>
            </a:r>
            <a:r>
              <a:rPr lang="en-US" altLang="zh-CN" sz="2800" b="0" dirty="0">
                <a:ea typeface="黑体" panose="02010609060101010101" pitchFamily="49" charset="-122"/>
              </a:rPr>
              <a:t>···</a:t>
            </a:r>
          </a:p>
        </p:txBody>
      </p:sp>
      <p:pic>
        <p:nvPicPr>
          <p:cNvPr id="20" name="图片 19"/>
          <p:cNvPicPr>
            <a:picLocks noChangeAspect="1"/>
          </p:cNvPicPr>
          <p:nvPr/>
        </p:nvPicPr>
        <p:blipFill>
          <a:blip r:embed="rId2"/>
          <a:stretch>
            <a:fillRect/>
          </a:stretch>
        </p:blipFill>
        <p:spPr>
          <a:xfrm>
            <a:off x="0" y="0"/>
            <a:ext cx="12192000" cy="1571625"/>
          </a:xfrm>
          <a:prstGeom prst="rect">
            <a:avLst/>
          </a:prstGeom>
        </p:spPr>
      </p:pic>
      <p:sp>
        <p:nvSpPr>
          <p:cNvPr id="90115" name="Rectangle 7"/>
          <p:cNvSpPr>
            <a:spLocks noGrp="1"/>
          </p:cNvSpPr>
          <p:nvPr>
            <p:ph type="title"/>
          </p:nvPr>
        </p:nvSpPr>
        <p:spPr>
          <a:xfrm>
            <a:off x="3270837" y="1045323"/>
            <a:ext cx="10515600" cy="1325563"/>
          </a:xfrm>
        </p:spPr>
        <p:txBody>
          <a:bodyPr/>
          <a:lstStyle/>
          <a:p>
            <a:r>
              <a:rPr lang="en-US" altLang="zh-CN" b="1" dirty="0" smtClean="0"/>
              <a:t>be immersed in/into </a:t>
            </a:r>
            <a:endParaRPr lang="zh-CN" altLang="en-US" sz="2800" b="1" dirty="0">
              <a:ea typeface="黑体" panose="02010609060101010101" pitchFamily="49" charset="-122"/>
            </a:endParaRPr>
          </a:p>
        </p:txBody>
      </p:sp>
    </p:spTree>
    <p:extLst>
      <p:ext uri="{BB962C8B-B14F-4D97-AF65-F5344CB8AC3E}">
        <p14:creationId xmlns:p14="http://schemas.microsoft.com/office/powerpoint/2010/main" val="82834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69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769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769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76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hlinkClick r:id="rId2" action="ppaction://hlinksldjump"/>
          </p:cNvPr>
          <p:cNvPicPr>
            <a:picLocks noChangeAspect="1"/>
          </p:cNvPicPr>
          <p:nvPr/>
        </p:nvPicPr>
        <p:blipFill>
          <a:blip r:embed="rId3"/>
          <a:stretch>
            <a:fillRect/>
          </a:stretch>
        </p:blipFill>
        <p:spPr>
          <a:xfrm>
            <a:off x="0" y="0"/>
            <a:ext cx="12192000" cy="1571625"/>
          </a:xfrm>
          <a:prstGeom prst="rect">
            <a:avLst/>
          </a:prstGeom>
        </p:spPr>
      </p:pic>
      <p:sp>
        <p:nvSpPr>
          <p:cNvPr id="91139" name="Rectangle 7"/>
          <p:cNvSpPr>
            <a:spLocks noGrp="1"/>
          </p:cNvSpPr>
          <p:nvPr>
            <p:ph type="title"/>
          </p:nvPr>
        </p:nvSpPr>
        <p:spPr>
          <a:xfrm>
            <a:off x="3316521" y="988998"/>
            <a:ext cx="10515600" cy="1325563"/>
          </a:xfrm>
        </p:spPr>
        <p:txBody>
          <a:bodyPr/>
          <a:lstStyle/>
          <a:p>
            <a:r>
              <a:rPr lang="en-US" altLang="zh-CN" b="1" dirty="0" smtClean="0"/>
              <a:t>be immersed in/into </a:t>
            </a:r>
            <a:endParaRPr lang="zh-CN" altLang="en-US" sz="2800" b="1" dirty="0">
              <a:ea typeface="黑体" panose="02010609060101010101" pitchFamily="49" charset="-122"/>
            </a:endParaRPr>
          </a:p>
        </p:txBody>
      </p:sp>
      <p:sp>
        <p:nvSpPr>
          <p:cNvPr id="1274888" name="Rectangle 8"/>
          <p:cNvSpPr>
            <a:spLocks noGrp="1"/>
          </p:cNvSpPr>
          <p:nvPr>
            <p:ph type="body" idx="1"/>
          </p:nvPr>
        </p:nvSpPr>
        <p:spPr>
          <a:xfrm>
            <a:off x="1347893" y="1891941"/>
            <a:ext cx="9198812" cy="2736850"/>
          </a:xfrm>
        </p:spPr>
        <p:txBody>
          <a:bodyPr>
            <a:noAutofit/>
          </a:bodyPr>
          <a:lstStyle/>
          <a:p>
            <a:pPr marL="0" indent="0">
              <a:spcBef>
                <a:spcPct val="30000"/>
              </a:spcBef>
              <a:spcAft>
                <a:spcPct val="30000"/>
              </a:spcAft>
              <a:buNone/>
            </a:pPr>
            <a:r>
              <a:rPr lang="en-US" altLang="zh-CN" dirty="0"/>
              <a:t>Translate the following sentence into Chinese.</a:t>
            </a:r>
          </a:p>
          <a:p>
            <a:pPr marL="0" indent="0">
              <a:spcBef>
                <a:spcPct val="30000"/>
              </a:spcBef>
              <a:spcAft>
                <a:spcPct val="30000"/>
              </a:spcAft>
              <a:buNone/>
            </a:pPr>
            <a:r>
              <a:rPr lang="en-US" altLang="zh-CN" dirty="0"/>
              <a:t>Modern children are </a:t>
            </a:r>
            <a:r>
              <a:rPr lang="en-US" altLang="zh-CN" dirty="0">
                <a:solidFill>
                  <a:srgbClr val="C00000"/>
                </a:solidFill>
              </a:rPr>
              <a:t>so immersed in</a:t>
            </a:r>
            <a:r>
              <a:rPr lang="en-US" altLang="zh-CN" dirty="0"/>
              <a:t> the electronic media that they have little or no awareness of the marvelous world to be discovered in books.</a:t>
            </a:r>
          </a:p>
          <a:p>
            <a:pPr marL="0" indent="0">
              <a:spcBef>
                <a:spcPct val="30000"/>
              </a:spcBef>
              <a:spcAft>
                <a:spcPct val="30000"/>
              </a:spcAft>
              <a:buNone/>
            </a:pPr>
            <a:r>
              <a:rPr lang="zh-CN" altLang="en-US" dirty="0">
                <a:solidFill>
                  <a:srgbClr val="0066CC"/>
                </a:solidFill>
                <a:ea typeface="黑体" panose="02010609060101010101" pitchFamily="49" charset="-122"/>
              </a:rPr>
              <a:t>如今的孩子们如此沉迷于电子媒体，他们很少或者根本不了解书中所能发现的神奇世界。</a:t>
            </a:r>
          </a:p>
        </p:txBody>
      </p:sp>
      <p:sp>
        <p:nvSpPr>
          <p:cNvPr id="1274897" name="Text Box 17"/>
          <p:cNvSpPr txBox="1">
            <a:spLocks noChangeArrowheads="1"/>
          </p:cNvSpPr>
          <p:nvPr/>
        </p:nvSpPr>
        <p:spPr bwMode="auto">
          <a:xfrm>
            <a:off x="4073821" y="4923047"/>
            <a:ext cx="2569289" cy="523220"/>
          </a:xfrm>
          <a:prstGeom prst="rect">
            <a:avLst/>
          </a:prstGeom>
          <a:solidFill>
            <a:schemeClr val="accent2">
              <a:lumMod val="20000"/>
              <a:lumOff val="80000"/>
            </a:schemeClr>
          </a:solidFill>
          <a:ln w="22225" cmpd="dbl" algn="ctr">
            <a:solidFill>
              <a:schemeClr val="accent2">
                <a:lumMod val="60000"/>
                <a:lumOff val="40000"/>
              </a:schemeClr>
            </a:solidFill>
            <a:miter lim="800000"/>
            <a:headEnd/>
            <a:tailEnd/>
          </a:ln>
        </p:spPr>
        <p:txBody>
          <a:bodyPr wrap="square">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50000"/>
              </a:spcBef>
              <a:spcAft>
                <a:spcPct val="20000"/>
              </a:spcAft>
              <a:buFont typeface="Arial" panose="020B0604020202020204" pitchFamily="34" charset="0"/>
              <a:buNone/>
            </a:pPr>
            <a:r>
              <a:rPr lang="en-US" altLang="zh-CN" sz="2800" dirty="0" smtClean="0"/>
              <a:t>   Discussion</a:t>
            </a:r>
            <a:endParaRPr lang="en-US" altLang="zh-CN" sz="2800" dirty="0"/>
          </a:p>
        </p:txBody>
      </p:sp>
      <p:sp>
        <p:nvSpPr>
          <p:cNvPr id="1274898" name="AutoShape 18"/>
          <p:cNvSpPr>
            <a:spLocks noChangeArrowheads="1"/>
          </p:cNvSpPr>
          <p:nvPr/>
        </p:nvSpPr>
        <p:spPr bwMode="auto">
          <a:xfrm>
            <a:off x="4269224" y="5828492"/>
            <a:ext cx="7488238" cy="576263"/>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gn="ctr">
              <a:lnSpc>
                <a:spcPct val="100000"/>
              </a:lnSpc>
              <a:spcBef>
                <a:spcPct val="20000"/>
              </a:spcBef>
              <a:spcAft>
                <a:spcPct val="20000"/>
              </a:spcAft>
              <a:buFont typeface="Arial" panose="020B0604020202020204" pitchFamily="34" charset="0"/>
              <a:buNone/>
            </a:pPr>
            <a:r>
              <a:rPr lang="en-US" altLang="zh-CN" dirty="0"/>
              <a:t>To what degree do you agree with this statement</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p>
        </p:txBody>
      </p:sp>
      <p:pic>
        <p:nvPicPr>
          <p:cNvPr id="2" name="图片 1"/>
          <p:cNvPicPr>
            <a:picLocks noChangeAspect="1"/>
          </p:cNvPicPr>
          <p:nvPr/>
        </p:nvPicPr>
        <p:blipFill>
          <a:blip r:embed="rId4"/>
          <a:stretch>
            <a:fillRect/>
          </a:stretch>
        </p:blipFill>
        <p:spPr>
          <a:xfrm>
            <a:off x="1606846" y="4923047"/>
            <a:ext cx="2466975" cy="1857375"/>
          </a:xfrm>
          <a:prstGeom prst="rect">
            <a:avLst/>
          </a:prstGeom>
          <a:solidFill>
            <a:schemeClr val="bg1"/>
          </a:solidFill>
          <a:ln>
            <a:solidFill>
              <a:schemeClr val="accent2">
                <a:lumMod val="20000"/>
                <a:lumOff val="80000"/>
              </a:schemeClr>
            </a:solidFill>
          </a:ln>
        </p:spPr>
      </p:pic>
    </p:spTree>
    <p:extLst>
      <p:ext uri="{BB962C8B-B14F-4D97-AF65-F5344CB8AC3E}">
        <p14:creationId xmlns:p14="http://schemas.microsoft.com/office/powerpoint/2010/main" val="4233893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7488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48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4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4897" grpId="0" animBg="1"/>
      <p:bldP spid="127489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矩形 10"/>
          <p:cNvSpPr>
            <a:spLocks noChangeArrowheads="1"/>
          </p:cNvSpPr>
          <p:nvPr/>
        </p:nvSpPr>
        <p:spPr bwMode="auto">
          <a:xfrm>
            <a:off x="512546" y="1548351"/>
            <a:ext cx="11220108" cy="155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912813" eaLnBrk="0" hangingPunct="0">
              <a:tabLst>
                <a:tab pos="136525" algn="l"/>
              </a:tabLst>
              <a:defRPr sz="2400" b="1">
                <a:solidFill>
                  <a:schemeClr val="tx1"/>
                </a:solidFill>
                <a:latin typeface="Century Gothic" pitchFamily="34" charset="0"/>
                <a:ea typeface="宋体" pitchFamily="2" charset="-122"/>
              </a:defRPr>
            </a:lvl1pPr>
            <a:lvl2pPr marL="742950" indent="-285750" defTabSz="912813" eaLnBrk="0" hangingPunct="0">
              <a:tabLst>
                <a:tab pos="136525" algn="l"/>
              </a:tabLst>
              <a:defRPr sz="2400" b="1">
                <a:solidFill>
                  <a:schemeClr val="tx1"/>
                </a:solidFill>
                <a:latin typeface="Century Gothic" pitchFamily="34" charset="0"/>
                <a:ea typeface="宋体" pitchFamily="2" charset="-122"/>
              </a:defRPr>
            </a:lvl2pPr>
            <a:lvl3pPr marL="1143000" indent="-228600" defTabSz="912813" eaLnBrk="0" hangingPunct="0">
              <a:tabLst>
                <a:tab pos="136525" algn="l"/>
              </a:tabLst>
              <a:defRPr sz="2400" b="1">
                <a:solidFill>
                  <a:schemeClr val="tx1"/>
                </a:solidFill>
                <a:latin typeface="Century Gothic" pitchFamily="34" charset="0"/>
                <a:ea typeface="宋体" pitchFamily="2" charset="-122"/>
              </a:defRPr>
            </a:lvl3pPr>
            <a:lvl4pPr marL="1600200" indent="-228600" defTabSz="912813" eaLnBrk="0" hangingPunct="0">
              <a:tabLst>
                <a:tab pos="136525" algn="l"/>
              </a:tabLst>
              <a:defRPr sz="2400" b="1">
                <a:solidFill>
                  <a:schemeClr val="tx1"/>
                </a:solidFill>
                <a:latin typeface="Century Gothic" pitchFamily="34" charset="0"/>
                <a:ea typeface="宋体" pitchFamily="2" charset="-122"/>
              </a:defRPr>
            </a:lvl4pPr>
            <a:lvl5pPr marL="2057400" indent="-228600" defTabSz="912813" eaLnBrk="0" hangingPunct="0">
              <a:tabLst>
                <a:tab pos="136525" algn="l"/>
              </a:tabLst>
              <a:defRPr sz="2400" b="1">
                <a:solidFill>
                  <a:schemeClr val="tx1"/>
                </a:solidFill>
                <a:latin typeface="Century Gothic" pitchFamily="34" charset="0"/>
                <a:ea typeface="宋体" pitchFamily="2" charset="-122"/>
              </a:defRPr>
            </a:lvl5pPr>
            <a:lvl6pPr marL="25146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6pPr>
            <a:lvl7pPr marL="29718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7pPr>
            <a:lvl8pPr marL="34290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8pPr>
            <a:lvl9pPr marL="3886200" indent="-228600" defTabSz="912813" eaLnBrk="0" fontAlgn="base" hangingPunct="0">
              <a:lnSpc>
                <a:spcPct val="110000"/>
              </a:lnSpc>
              <a:spcBef>
                <a:spcPct val="0"/>
              </a:spcBef>
              <a:spcAft>
                <a:spcPct val="0"/>
              </a:spcAft>
              <a:tabLst>
                <a:tab pos="136525" algn="l"/>
              </a:tabLst>
              <a:defRPr sz="2400" b="1">
                <a:solidFill>
                  <a:schemeClr val="tx1"/>
                </a:solidFill>
                <a:latin typeface="Century Gothic" pitchFamily="34" charset="0"/>
                <a:ea typeface="宋体" pitchFamily="2" charset="-122"/>
              </a:defRPr>
            </a:lvl9pPr>
          </a:lstStyle>
          <a:p>
            <a:pPr>
              <a:lnSpc>
                <a:spcPct val="85000"/>
              </a:lnSpc>
              <a:buClr>
                <a:srgbClr val="0070C0"/>
              </a:buClr>
              <a:buSzPct val="80000"/>
            </a:pPr>
            <a:r>
              <a:rPr lang="en-US" altLang="zh-CN" sz="2800" dirty="0">
                <a:latin typeface="Gulim" pitchFamily="34" charset="-127"/>
                <a:ea typeface="Gulim" pitchFamily="34" charset="-127"/>
              </a:rPr>
              <a:t>We’ll have experiences which are new, sometimes disconcerting, maybe deeply attractive, possibly unpleasant or painful, </a:t>
            </a:r>
            <a:r>
              <a:rPr lang="en-US" altLang="zh-CN" sz="2800" dirty="0">
                <a:solidFill>
                  <a:srgbClr val="C00000"/>
                </a:solidFill>
                <a:latin typeface="Gulim" pitchFamily="34" charset="-127"/>
                <a:ea typeface="Gulim" pitchFamily="34" charset="-127"/>
              </a:rPr>
              <a:t>but never less than liberating from the real world we come from.</a:t>
            </a:r>
            <a:r>
              <a:rPr lang="en-US" altLang="zh-CN" sz="2800" dirty="0">
                <a:latin typeface="Gulim" pitchFamily="34" charset="-127"/>
                <a:ea typeface="Gulim" pitchFamily="34" charset="-127"/>
              </a:rPr>
              <a:t> (</a:t>
            </a:r>
            <a:r>
              <a:rPr lang="en-US" altLang="zh-CN" sz="2800" dirty="0" smtClean="0">
                <a:latin typeface="Gulim" pitchFamily="34" charset="-127"/>
                <a:ea typeface="Gulim" pitchFamily="34" charset="-127"/>
              </a:rPr>
              <a:t>Para. </a:t>
            </a:r>
            <a:r>
              <a:rPr lang="en-US" altLang="zh-CN" sz="2800" dirty="0">
                <a:latin typeface="Gulim" pitchFamily="34" charset="-127"/>
                <a:ea typeface="Gulim" pitchFamily="34" charset="-127"/>
              </a:rPr>
              <a:t>1)</a:t>
            </a:r>
          </a:p>
        </p:txBody>
      </p:sp>
      <p:sp>
        <p:nvSpPr>
          <p:cNvPr id="1070120" name="Rectangle 40"/>
          <p:cNvSpPr>
            <a:spLocks/>
          </p:cNvSpPr>
          <p:nvPr/>
        </p:nvSpPr>
        <p:spPr bwMode="auto">
          <a:xfrm>
            <a:off x="263600" y="4251777"/>
            <a:ext cx="10902383"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pPr>
            <a:endParaRPr lang="en-US" altLang="zh-CN" sz="2800" dirty="0">
              <a:solidFill>
                <a:srgbClr val="008000"/>
              </a:solidFill>
            </a:endParaRPr>
          </a:p>
          <a:p>
            <a:pPr>
              <a:lnSpc>
                <a:spcPct val="100000"/>
              </a:lnSpc>
              <a:buFont typeface="Arial" pitchFamily="34" charset="0"/>
              <a:buNone/>
            </a:pPr>
            <a:r>
              <a:rPr lang="en-US" altLang="zh-CN" b="0" dirty="0"/>
              <a:t>	</a:t>
            </a:r>
            <a:r>
              <a:rPr lang="en-US" altLang="zh-CN" sz="2800" b="0" dirty="0"/>
              <a:t>Translate the sentence into Chinese.</a:t>
            </a:r>
          </a:p>
          <a:p>
            <a:pPr>
              <a:lnSpc>
                <a:spcPct val="90000"/>
              </a:lnSpc>
              <a:buFont typeface="Arial" pitchFamily="34" charset="0"/>
              <a:buNone/>
            </a:pPr>
            <a:r>
              <a:rPr lang="en-US" altLang="zh-CN" b="0" dirty="0">
                <a:solidFill>
                  <a:srgbClr val="0000FF"/>
                </a:solidFill>
              </a:rPr>
              <a:t>	</a:t>
            </a:r>
          </a:p>
          <a:p>
            <a:pPr>
              <a:lnSpc>
                <a:spcPct val="90000"/>
              </a:lnSpc>
              <a:buFont typeface="Arial" pitchFamily="34" charset="0"/>
              <a:buNone/>
            </a:pPr>
            <a:r>
              <a:rPr lang="en-US" altLang="zh-CN" b="0" dirty="0">
                <a:solidFill>
                  <a:srgbClr val="0000FF"/>
                </a:solidFill>
                <a:ea typeface="黑体" pitchFamily="49" charset="-122"/>
              </a:rPr>
              <a:t>    </a:t>
            </a:r>
            <a:r>
              <a:rPr lang="zh-CN" altLang="en-US" b="0" dirty="0">
                <a:solidFill>
                  <a:srgbClr val="0070C0"/>
                </a:solidFill>
                <a:ea typeface="黑体" pitchFamily="49" charset="-122"/>
              </a:rPr>
              <a:t>我们可以体验未曾经历过的事情，这些事情也许令人困惑，也许引人入胜；可能是不愉快的，也可能是令人痛苦的，但无论如何都至少能把我们从现实世界中解放出来。</a:t>
            </a:r>
            <a:r>
              <a:rPr lang="en-US" altLang="zh-CN" b="0" dirty="0"/>
              <a:t>	</a:t>
            </a:r>
          </a:p>
          <a:p>
            <a:pPr>
              <a:lnSpc>
                <a:spcPct val="100000"/>
              </a:lnSpc>
            </a:pPr>
            <a:endParaRPr lang="en-US" altLang="zh-CN" sz="2800" dirty="0">
              <a:solidFill>
                <a:srgbClr val="008000"/>
              </a:solidFill>
            </a:endParaRPr>
          </a:p>
          <a:p>
            <a:pPr>
              <a:lnSpc>
                <a:spcPct val="100000"/>
              </a:lnSpc>
              <a:buFont typeface="Arial" pitchFamily="34" charset="0"/>
              <a:buNone/>
            </a:pPr>
            <a:r>
              <a:rPr lang="en-US" altLang="zh-CN" b="0" dirty="0"/>
              <a:t>	</a:t>
            </a:r>
            <a:endParaRPr lang="en-US" altLang="zh-CN" b="0" dirty="0">
              <a:solidFill>
                <a:srgbClr val="0070C0"/>
              </a:solidFill>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48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线形标注 3 5">
            <a:hlinkClick r:id="rId3" action="ppaction://hlinksldjump"/>
          </p:cNvPr>
          <p:cNvSpPr/>
          <p:nvPr/>
        </p:nvSpPr>
        <p:spPr>
          <a:xfrm>
            <a:off x="1783724" y="3206202"/>
            <a:ext cx="8912180" cy="1343816"/>
          </a:xfrm>
          <a:prstGeom prst="borderCallout3">
            <a:avLst>
              <a:gd name="adj1" fmla="val 79608"/>
              <a:gd name="adj2" fmla="val -448"/>
              <a:gd name="adj3" fmla="val 80565"/>
              <a:gd name="adj4" fmla="val -8856"/>
              <a:gd name="adj5" fmla="val 36747"/>
              <a:gd name="adj6" fmla="val -14456"/>
              <a:gd name="adj7" fmla="val -48045"/>
              <a:gd name="adj8" fmla="val -12922"/>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rPr>
              <a:t>Whatever experience you get in reading, it can always liberate us from the real world for some time. </a:t>
            </a:r>
            <a:endParaRPr lang="zh-CN" altLang="en-US" sz="2800" dirty="0">
              <a:solidFill>
                <a:schemeClr val="tx1"/>
              </a:solidFill>
            </a:endParaRPr>
          </a:p>
        </p:txBody>
      </p:sp>
    </p:spTree>
    <p:extLst>
      <p:ext uri="{BB962C8B-B14F-4D97-AF65-F5344CB8AC3E}">
        <p14:creationId xmlns:p14="http://schemas.microsoft.com/office/powerpoint/2010/main" val="724598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0120">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701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0" y="0"/>
            <a:ext cx="12192000" cy="1571625"/>
          </a:xfrm>
          <a:prstGeom prst="rect">
            <a:avLst/>
          </a:prstGeom>
        </p:spPr>
      </p:pic>
      <p:sp>
        <p:nvSpPr>
          <p:cNvPr id="84995" name="Rectangle 7"/>
          <p:cNvSpPr>
            <a:spLocks noGrp="1"/>
          </p:cNvSpPr>
          <p:nvPr>
            <p:ph type="title"/>
          </p:nvPr>
        </p:nvSpPr>
        <p:spPr>
          <a:xfrm>
            <a:off x="1762088" y="1430188"/>
            <a:ext cx="9950761" cy="1143000"/>
          </a:xfrm>
        </p:spPr>
        <p:txBody>
          <a:bodyPr>
            <a:normAutofit/>
          </a:bodyPr>
          <a:lstStyle/>
          <a:p>
            <a:r>
              <a:rPr lang="en-US" altLang="zh-CN" sz="3200" b="1" dirty="0"/>
              <a:t>Variety’s the very spice of life, / That gives it all its </a:t>
            </a:r>
            <a:r>
              <a:rPr lang="en-US" altLang="zh-CN" sz="3200" b="1" dirty="0" err="1" smtClean="0"/>
              <a:t>flavour</a:t>
            </a:r>
            <a:r>
              <a:rPr lang="en-US" altLang="zh-CN" sz="3200" b="1" dirty="0"/>
              <a:t>.</a:t>
            </a:r>
            <a:endParaRPr lang="en-US" altLang="zh-CN" sz="3200" b="1" dirty="0" smtClean="0"/>
          </a:p>
        </p:txBody>
      </p:sp>
      <p:pic>
        <p:nvPicPr>
          <p:cNvPr id="6" name="图片 5"/>
          <p:cNvPicPr>
            <a:picLocks noChangeAspect="1"/>
          </p:cNvPicPr>
          <p:nvPr/>
        </p:nvPicPr>
        <p:blipFill>
          <a:blip r:embed="rId3"/>
          <a:stretch>
            <a:fillRect/>
          </a:stretch>
        </p:blipFill>
        <p:spPr>
          <a:xfrm>
            <a:off x="551278" y="2400526"/>
            <a:ext cx="6096000" cy="3667125"/>
          </a:xfrm>
          <a:prstGeom prst="rect">
            <a:avLst/>
          </a:prstGeom>
        </p:spPr>
      </p:pic>
      <p:sp>
        <p:nvSpPr>
          <p:cNvPr id="7" name="矩形 6"/>
          <p:cNvSpPr/>
          <p:nvPr/>
        </p:nvSpPr>
        <p:spPr>
          <a:xfrm>
            <a:off x="6647278" y="2573188"/>
            <a:ext cx="5207238" cy="2618409"/>
          </a:xfrm>
          <a:prstGeom prst="rect">
            <a:avLst/>
          </a:prstGeom>
        </p:spPr>
        <p:txBody>
          <a:bodyPr wrap="square">
            <a:spAutoFit/>
          </a:bodyPr>
          <a:lstStyle/>
          <a:p>
            <a:pPr marL="361950" indent="-361950" algn="just">
              <a:lnSpc>
                <a:spcPct val="114000"/>
              </a:lnSpc>
              <a:buFont typeface="Wingdings" pitchFamily="2" charset="2"/>
              <a:buChar char="Ø"/>
            </a:pPr>
            <a:r>
              <a:rPr lang="en-US" altLang="zh-CN" sz="2400" dirty="0"/>
              <a:t>Spices are made from plants and added to food to give it its particular </a:t>
            </a:r>
            <a:r>
              <a:rPr lang="en-US" altLang="zh-CN" sz="2400" dirty="0" err="1"/>
              <a:t>flavour</a:t>
            </a:r>
            <a:r>
              <a:rPr lang="en-US" altLang="zh-CN" sz="2400" dirty="0"/>
              <a:t> or taste. This quote from Cowper’s poem means that variety gives life extra value and allows you to appreciate life in particular ways. </a:t>
            </a:r>
            <a:r>
              <a:rPr lang="en-US" altLang="zh-CN" sz="2400" dirty="0">
                <a:latin typeface="+mn-ea"/>
              </a:rPr>
              <a:t> </a:t>
            </a:r>
          </a:p>
        </p:txBody>
      </p:sp>
      <p:sp>
        <p:nvSpPr>
          <p:cNvPr id="14" name="Text Box 8"/>
          <p:cNvSpPr txBox="1">
            <a:spLocks noChangeArrowheads="1"/>
          </p:cNvSpPr>
          <p:nvPr/>
        </p:nvSpPr>
        <p:spPr bwMode="auto">
          <a:xfrm>
            <a:off x="7060324" y="5398681"/>
            <a:ext cx="4794191" cy="101566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en-US" altLang="zh-CN" sz="2400" dirty="0" smtClean="0">
                <a:solidFill>
                  <a:srgbClr val="0563C1"/>
                </a:solidFill>
                <a:latin typeface="宋体"/>
              </a:rPr>
              <a:t>……</a:t>
            </a:r>
            <a:r>
              <a:rPr lang="zh-CN" altLang="en-US" sz="2400" dirty="0" smtClean="0">
                <a:solidFill>
                  <a:srgbClr val="0563C1"/>
                </a:solidFill>
                <a:latin typeface="宋体"/>
              </a:rPr>
              <a:t>变化</a:t>
            </a:r>
            <a:r>
              <a:rPr lang="zh-CN" altLang="en-US" sz="2400" dirty="0">
                <a:solidFill>
                  <a:srgbClr val="0563C1"/>
                </a:solidFill>
                <a:latin typeface="宋体"/>
              </a:rPr>
              <a:t>是生活的调味品，它让生活变得</a:t>
            </a:r>
            <a:r>
              <a:rPr lang="zh-CN" altLang="en-US" sz="2400" dirty="0" smtClean="0">
                <a:solidFill>
                  <a:srgbClr val="0563C1"/>
                </a:solidFill>
                <a:latin typeface="宋体"/>
              </a:rPr>
              <a:t>有滋有味</a:t>
            </a:r>
            <a:r>
              <a:rPr lang="en-US" altLang="zh-CN" sz="2400" dirty="0" smtClean="0">
                <a:solidFill>
                  <a:srgbClr val="0563C1"/>
                </a:solidFill>
                <a:latin typeface="宋体"/>
              </a:rPr>
              <a:t>……</a:t>
            </a:r>
            <a:r>
              <a:rPr lang="zh-CN" altLang="en-US" sz="2400" dirty="0" smtClean="0">
                <a:solidFill>
                  <a:srgbClr val="0563C1"/>
                </a:solidFill>
                <a:latin typeface="宋体"/>
              </a:rPr>
              <a:t> </a:t>
            </a:r>
            <a:endParaRPr lang="zh-CN" altLang="en-US" sz="2400" dirty="0">
              <a:solidFill>
                <a:srgbClr val="0563C1"/>
              </a:solidFill>
            </a:endParaRPr>
          </a:p>
        </p:txBody>
      </p:sp>
    </p:spTree>
    <p:extLst>
      <p:ext uri="{BB962C8B-B14F-4D97-AF65-F5344CB8AC3E}">
        <p14:creationId xmlns:p14="http://schemas.microsoft.com/office/powerpoint/2010/main" val="4056567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hlinkClick r:id="rId2" action="ppaction://hlinksldjump"/>
          </p:cNvPr>
          <p:cNvPicPr>
            <a:picLocks noChangeAspect="1"/>
          </p:cNvPicPr>
          <p:nvPr/>
        </p:nvPicPr>
        <p:blipFill>
          <a:blip r:embed="rId3"/>
          <a:stretch>
            <a:fillRect/>
          </a:stretch>
        </p:blipFill>
        <p:spPr>
          <a:xfrm>
            <a:off x="0" y="0"/>
            <a:ext cx="12192000" cy="1571625"/>
          </a:xfrm>
          <a:prstGeom prst="rect">
            <a:avLst/>
          </a:prstGeom>
        </p:spPr>
      </p:pic>
      <p:sp>
        <p:nvSpPr>
          <p:cNvPr id="84995" name="Rectangle 7"/>
          <p:cNvSpPr>
            <a:spLocks noGrp="1"/>
          </p:cNvSpPr>
          <p:nvPr>
            <p:ph type="title"/>
          </p:nvPr>
        </p:nvSpPr>
        <p:spPr>
          <a:xfrm>
            <a:off x="3150639" y="1096169"/>
            <a:ext cx="8229600" cy="1143000"/>
          </a:xfrm>
        </p:spPr>
        <p:txBody>
          <a:bodyPr/>
          <a:lstStyle/>
          <a:p>
            <a:r>
              <a:rPr lang="en-US" altLang="zh-CN" b="1" dirty="0" smtClean="0"/>
              <a:t>the (very) spice of life </a:t>
            </a:r>
          </a:p>
        </p:txBody>
      </p:sp>
      <p:sp>
        <p:nvSpPr>
          <p:cNvPr id="1273867" name="Rectangle 11"/>
          <p:cNvSpPr>
            <a:spLocks noGrp="1"/>
          </p:cNvSpPr>
          <p:nvPr>
            <p:ph type="body" idx="1"/>
          </p:nvPr>
        </p:nvSpPr>
        <p:spPr>
          <a:xfrm>
            <a:off x="1981199" y="4888194"/>
            <a:ext cx="9051421" cy="1793960"/>
          </a:xfrm>
          <a:noFill/>
        </p:spPr>
        <p:txBody>
          <a:bodyPr>
            <a:noAutofit/>
          </a:bodyPr>
          <a:lstStyle/>
          <a:p>
            <a:pPr marL="444500" indent="-444500">
              <a:spcBef>
                <a:spcPct val="30000"/>
              </a:spcBef>
              <a:buFont typeface="Arial" panose="020B0604020202020204" pitchFamily="34" charset="0"/>
              <a:buAutoNum type="arabicPeriod"/>
            </a:pPr>
            <a:r>
              <a:rPr lang="zh-CN" altLang="en-US" sz="2400" dirty="0" smtClean="0">
                <a:ea typeface="黑体" panose="02010609060101010101" pitchFamily="49" charset="-122"/>
              </a:rPr>
              <a:t>生命</a:t>
            </a:r>
            <a:r>
              <a:rPr lang="zh-CN" altLang="en-US" sz="2400" dirty="0">
                <a:ea typeface="黑体" panose="02010609060101010101" pitchFamily="49" charset="-122"/>
              </a:rPr>
              <a:t>的多彩在于交友。</a:t>
            </a:r>
          </a:p>
          <a:p>
            <a:pPr marL="444500" indent="-444500">
              <a:spcBef>
                <a:spcPct val="0"/>
              </a:spcBef>
              <a:buNone/>
            </a:pPr>
            <a:r>
              <a:rPr lang="en-US" altLang="zh-CN" sz="2400" dirty="0">
                <a:solidFill>
                  <a:srgbClr val="C00000"/>
                </a:solidFill>
              </a:rPr>
              <a:t>	The spice of life</a:t>
            </a:r>
            <a:r>
              <a:rPr lang="en-US" altLang="zh-CN" sz="2400" dirty="0">
                <a:solidFill>
                  <a:srgbClr val="0066CC"/>
                </a:solidFill>
              </a:rPr>
              <a:t> is to make friends.</a:t>
            </a:r>
            <a:r>
              <a:rPr lang="en-US" altLang="zh-CN" sz="2400" dirty="0"/>
              <a:t> </a:t>
            </a:r>
          </a:p>
          <a:p>
            <a:pPr marL="444500" indent="-444500">
              <a:spcBef>
                <a:spcPct val="0"/>
              </a:spcBef>
              <a:buNone/>
            </a:pPr>
            <a:endParaRPr lang="en-US" altLang="zh-CN" sz="2400" dirty="0"/>
          </a:p>
          <a:p>
            <a:pPr marL="444500" indent="-444500">
              <a:spcBef>
                <a:spcPct val="0"/>
              </a:spcBef>
              <a:buNone/>
            </a:pPr>
            <a:r>
              <a:rPr lang="en-US" altLang="zh-CN" sz="2400" dirty="0"/>
              <a:t>2.	Stress is </a:t>
            </a:r>
            <a:r>
              <a:rPr lang="en-US" altLang="zh-CN" sz="2400" dirty="0">
                <a:solidFill>
                  <a:srgbClr val="C00000"/>
                </a:solidFill>
              </a:rPr>
              <a:t>the spice of life</a:t>
            </a:r>
            <a:r>
              <a:rPr lang="en-US" altLang="zh-CN" sz="2400" dirty="0"/>
              <a:t>, complete freedom from stress is death. </a:t>
            </a:r>
            <a:endParaRPr lang="zh-CN" altLang="en-US" sz="2400" dirty="0"/>
          </a:p>
          <a:p>
            <a:pPr marL="444500" indent="-444500">
              <a:spcBef>
                <a:spcPct val="0"/>
              </a:spcBef>
              <a:buNone/>
            </a:pPr>
            <a:r>
              <a:rPr lang="zh-CN" altLang="en-US" sz="2400" b="0" dirty="0" smtClean="0">
                <a:ea typeface="黑体" panose="02010609060101010101" pitchFamily="49" charset="-122"/>
              </a:rPr>
              <a:t>	</a:t>
            </a:r>
            <a:r>
              <a:rPr lang="zh-CN" altLang="en-US" sz="2400" dirty="0">
                <a:solidFill>
                  <a:srgbClr val="0066CC"/>
                </a:solidFill>
                <a:ea typeface="黑体" panose="02010609060101010101" pitchFamily="49" charset="-122"/>
              </a:rPr>
              <a:t>压力是生活的调味品，彻底摆脱压力的是死亡。</a:t>
            </a:r>
          </a:p>
          <a:p>
            <a:pPr marL="444500" indent="-444500">
              <a:lnSpc>
                <a:spcPct val="80000"/>
              </a:lnSpc>
              <a:buNone/>
            </a:pPr>
            <a:r>
              <a:rPr lang="en-US" altLang="zh-CN" sz="4400" dirty="0"/>
              <a:t>	</a:t>
            </a:r>
            <a:endParaRPr lang="zh-CN" altLang="en-US" sz="4400" dirty="0"/>
          </a:p>
        </p:txBody>
      </p:sp>
      <p:sp>
        <p:nvSpPr>
          <p:cNvPr id="84999" name="Text Box 13"/>
          <p:cNvSpPr txBox="1">
            <a:spLocks noChangeArrowheads="1"/>
          </p:cNvSpPr>
          <p:nvPr/>
        </p:nvSpPr>
        <p:spPr bwMode="auto">
          <a:xfrm>
            <a:off x="8202613" y="5345113"/>
            <a:ext cx="1439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nSpc>
                <a:spcPct val="100000"/>
              </a:lnSpc>
              <a:spcBef>
                <a:spcPct val="50000"/>
              </a:spcBef>
              <a:spcAft>
                <a:spcPct val="20000"/>
              </a:spcAft>
              <a:buFont typeface="Arial" panose="020B0604020202020204" pitchFamily="34" charset="0"/>
              <a:buNone/>
            </a:pPr>
            <a:r>
              <a:rPr lang="en-US" altLang="zh-CN" b="0">
                <a:solidFill>
                  <a:schemeClr val="bg1"/>
                </a:solidFill>
              </a:rPr>
              <a:t>Epigram</a:t>
            </a:r>
          </a:p>
        </p:txBody>
      </p:sp>
      <p:pic>
        <p:nvPicPr>
          <p:cNvPr id="8" name="图片 7">
            <a:hlinkClick r:id="rId4" action="ppaction://hlinksldjump"/>
          </p:cNvPr>
          <p:cNvPicPr>
            <a:picLocks noChangeAspect="1"/>
          </p:cNvPicPr>
          <p:nvPr/>
        </p:nvPicPr>
        <p:blipFill>
          <a:blip r:embed="rId5"/>
          <a:stretch>
            <a:fillRect/>
          </a:stretch>
        </p:blipFill>
        <p:spPr>
          <a:xfrm>
            <a:off x="1427284" y="2145073"/>
            <a:ext cx="9337431" cy="2614934"/>
          </a:xfrm>
          <a:prstGeom prst="rect">
            <a:avLst/>
          </a:prstGeom>
        </p:spPr>
      </p:pic>
    </p:spTree>
    <p:extLst>
      <p:ext uri="{BB962C8B-B14F-4D97-AF65-F5344CB8AC3E}">
        <p14:creationId xmlns:p14="http://schemas.microsoft.com/office/powerpoint/2010/main" val="4266392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73867">
                                            <p:txEl>
                                              <p:pRg st="1" end="1"/>
                                            </p:txEl>
                                          </p:spTgt>
                                        </p:tgtEl>
                                        <p:attrNameLst>
                                          <p:attrName>style.visibility</p:attrName>
                                        </p:attrNameLst>
                                      </p:cBhvr>
                                      <p:to>
                                        <p:strVal val="visible"/>
                                      </p:to>
                                    </p:set>
                                    <p:animEffect transition="in" filter="blinds(horizontal)">
                                      <p:cBhvr>
                                        <p:cTn id="7" dur="500"/>
                                        <p:tgtEl>
                                          <p:spTgt spid="127386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73867">
                                            <p:txEl>
                                              <p:pRg st="4" end="4"/>
                                            </p:txEl>
                                          </p:spTgt>
                                        </p:tgtEl>
                                        <p:attrNameLst>
                                          <p:attrName>style.visibility</p:attrName>
                                        </p:attrNameLst>
                                      </p:cBhvr>
                                      <p:to>
                                        <p:strVal val="visible"/>
                                      </p:to>
                                    </p:set>
                                    <p:animEffect transition="in" filter="blinds(horizontal)">
                                      <p:cBhvr>
                                        <p:cTn id="12" dur="500"/>
                                        <p:tgtEl>
                                          <p:spTgt spid="1273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
          <p:cNvSpPr>
            <a:spLocks noGrp="1"/>
          </p:cNvSpPr>
          <p:nvPr>
            <p:ph idx="4294967295"/>
          </p:nvPr>
        </p:nvSpPr>
        <p:spPr bwMode="auto">
          <a:xfrm>
            <a:off x="662978" y="1550542"/>
            <a:ext cx="10135957" cy="604678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266700" indent="-266700" algn="just">
              <a:lnSpc>
                <a:spcPct val="100000"/>
              </a:lnSpc>
              <a:buNone/>
            </a:pPr>
            <a:r>
              <a:rPr lang="en-US" altLang="zh-CN" b="1" dirty="0" smtClean="0"/>
              <a:t>   We even understand, however fleetingly, that we </a:t>
            </a:r>
            <a:r>
              <a:rPr lang="en-US" altLang="zh-CN" b="1" dirty="0" smtClean="0">
                <a:hlinkClick r:id="rId2" action="ppaction://hlinksldjump"/>
              </a:rPr>
              <a:t>have more in common with</a:t>
            </a:r>
            <a:r>
              <a:rPr lang="en-US" altLang="zh-CN" b="1" dirty="0" smtClean="0"/>
              <a:t> other readers of books in other cultures than we might do with the first person we meet when we step out of our front doors. </a:t>
            </a:r>
            <a:r>
              <a:rPr lang="en-US" altLang="zh-CN" b="1" dirty="0"/>
              <a:t>(Para. 3</a:t>
            </a:r>
            <a:r>
              <a:rPr lang="en-US" altLang="zh-CN" b="1" dirty="0" smtClean="0"/>
              <a:t>)</a:t>
            </a:r>
            <a:endParaRPr lang="en-US" altLang="zh-CN" dirty="0" smtClean="0"/>
          </a:p>
          <a:p>
            <a:pPr marL="266700" indent="-266700" algn="just" eaLnBrk="1" hangingPunct="1">
              <a:lnSpc>
                <a:spcPct val="114000"/>
              </a:lnSpc>
              <a:buFont typeface="Wingdings" pitchFamily="2" charset="2"/>
              <a:buChar char="Ø"/>
            </a:pPr>
            <a:r>
              <a:rPr lang="en-US" altLang="zh-CN" dirty="0" smtClean="0"/>
              <a:t>In reading we will find that we have more in common with readers of other cultures than we might have with the people we meet or know in our life. </a:t>
            </a:r>
            <a:r>
              <a:rPr lang="en-US" altLang="zh-CN" sz="2400" dirty="0" smtClean="0">
                <a:latin typeface="+mn-ea"/>
              </a:rPr>
              <a:t> </a:t>
            </a:r>
            <a:endParaRPr lang="en-US" altLang="zh-CN" sz="2400" dirty="0">
              <a:latin typeface="+mn-ea"/>
            </a:endParaRPr>
          </a:p>
          <a:p>
            <a:pPr marL="0" indent="0" algn="just" eaLnBrk="1" hangingPunct="1">
              <a:lnSpc>
                <a:spcPct val="100000"/>
              </a:lnSpc>
              <a:buNone/>
            </a:pPr>
            <a:r>
              <a:rPr lang="en-US" altLang="zh-CN" sz="2400" dirty="0" smtClean="0">
                <a:latin typeface="+mn-ea"/>
              </a:rPr>
              <a:t> </a:t>
            </a:r>
          </a:p>
          <a:p>
            <a:pPr marL="0" indent="0" algn="just" eaLnBrk="1" hangingPunct="1">
              <a:lnSpc>
                <a:spcPct val="110000"/>
              </a:lnSpc>
              <a:buNone/>
            </a:pPr>
            <a:r>
              <a:rPr lang="en-US" altLang="zh-CN" sz="2400" dirty="0" smtClean="0">
                <a:latin typeface="+mn-ea"/>
              </a:rPr>
              <a:t> </a:t>
            </a:r>
            <a:endParaRPr lang="en-US" altLang="zh-CN" dirty="0" smtClean="0">
              <a:latin typeface="+mn-ea"/>
            </a:endParaRPr>
          </a:p>
        </p:txBody>
      </p:sp>
      <p:sp>
        <p:nvSpPr>
          <p:cNvPr id="14342" name="文本框 3"/>
          <p:cNvSpPr txBox="1">
            <a:spLocks noChangeArrowheads="1"/>
          </p:cNvSpPr>
          <p:nvPr/>
        </p:nvSpPr>
        <p:spPr bwMode="auto">
          <a:xfrm>
            <a:off x="245533" y="12701"/>
            <a:ext cx="2985304" cy="461665"/>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prstClr val="white"/>
                </a:solidFill>
                <a:latin typeface="Arial Black" pitchFamily="34" charset="0"/>
              </a:rPr>
              <a:t>Language Points</a:t>
            </a:r>
          </a:p>
        </p:txBody>
      </p:sp>
      <p:sp>
        <p:nvSpPr>
          <p:cNvPr id="14" name="Text Box 9"/>
          <p:cNvSpPr txBox="1">
            <a:spLocks noChangeArrowheads="1"/>
          </p:cNvSpPr>
          <p:nvPr/>
        </p:nvSpPr>
        <p:spPr bwMode="auto">
          <a:xfrm>
            <a:off x="374322" y="5117977"/>
            <a:ext cx="1667935"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spcBef>
                <a:spcPct val="50000"/>
              </a:spcBef>
            </a:pPr>
            <a:r>
              <a:rPr lang="zh-CN" altLang="en-US" sz="2400" b="1" dirty="0">
                <a:solidFill>
                  <a:prstClr val="black"/>
                </a:solidFill>
              </a:rPr>
              <a:t>翻译</a:t>
            </a:r>
            <a:r>
              <a:rPr lang="zh-CN" altLang="en-US" sz="2400" dirty="0">
                <a:solidFill>
                  <a:prstClr val="black"/>
                </a:solidFill>
              </a:rPr>
              <a:t>：</a:t>
            </a:r>
          </a:p>
        </p:txBody>
      </p:sp>
      <p:sp>
        <p:nvSpPr>
          <p:cNvPr id="15" name="Text Box 8"/>
          <p:cNvSpPr txBox="1">
            <a:spLocks noChangeArrowheads="1"/>
          </p:cNvSpPr>
          <p:nvPr/>
        </p:nvSpPr>
        <p:spPr bwMode="auto">
          <a:xfrm>
            <a:off x="1362433" y="5094919"/>
            <a:ext cx="8052024" cy="147732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just" eaLnBrk="1" hangingPunct="1">
              <a:lnSpc>
                <a:spcPct val="125000"/>
              </a:lnSpc>
              <a:spcBef>
                <a:spcPct val="50000"/>
              </a:spcBef>
            </a:pPr>
            <a:r>
              <a:rPr lang="zh-CN" altLang="en-US" sz="2400" dirty="0">
                <a:solidFill>
                  <a:srgbClr val="0563C1"/>
                </a:solidFill>
                <a:latin typeface="宋体"/>
              </a:rPr>
              <a:t>我们甚至感觉到</a:t>
            </a:r>
            <a:r>
              <a:rPr lang="en-US" altLang="zh-CN" sz="2400" dirty="0">
                <a:solidFill>
                  <a:srgbClr val="0563C1"/>
                </a:solidFill>
                <a:latin typeface="宋体"/>
              </a:rPr>
              <a:t>——</a:t>
            </a:r>
            <a:r>
              <a:rPr lang="zh-CN" altLang="en-US" sz="2400" dirty="0">
                <a:solidFill>
                  <a:srgbClr val="0563C1"/>
                </a:solidFill>
                <a:latin typeface="宋体"/>
              </a:rPr>
              <a:t>哪怕只是在一瞬间</a:t>
            </a:r>
            <a:r>
              <a:rPr lang="en-US" altLang="zh-CN" sz="2400" dirty="0">
                <a:solidFill>
                  <a:srgbClr val="0563C1"/>
                </a:solidFill>
                <a:latin typeface="宋体"/>
              </a:rPr>
              <a:t>——</a:t>
            </a:r>
            <a:r>
              <a:rPr lang="zh-CN" altLang="en-US" sz="2400" dirty="0">
                <a:solidFill>
                  <a:srgbClr val="0563C1"/>
                </a:solidFill>
                <a:latin typeface="宋体"/>
              </a:rPr>
              <a:t>我们和其他文化读者的共同点或许要多于我们和家门口随便碰到的一个人的共同点。 </a:t>
            </a:r>
            <a:endParaRPr lang="zh-CN" altLang="en-US" sz="2400" dirty="0">
              <a:solidFill>
                <a:srgbClr val="0563C1"/>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48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3246" y="4804261"/>
            <a:ext cx="249555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780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dissolv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4" name="Rectangle 53"/>
          <p:cNvSpPr>
            <a:spLocks noGrp="1"/>
          </p:cNvSpPr>
          <p:nvPr>
            <p:ph type="body" idx="1"/>
          </p:nvPr>
        </p:nvSpPr>
        <p:spPr>
          <a:xfrm>
            <a:off x="431801" y="1551146"/>
            <a:ext cx="11616267" cy="4525963"/>
          </a:xfrm>
        </p:spPr>
        <p:txBody>
          <a:bodyPr/>
          <a:lstStyle/>
          <a:p>
            <a:pPr>
              <a:lnSpc>
                <a:spcPct val="85000"/>
              </a:lnSpc>
              <a:buFont typeface="Arial" pitchFamily="34" charset="0"/>
              <a:buNone/>
            </a:pPr>
            <a:r>
              <a:rPr lang="en-US" altLang="zh-CN" sz="2400" b="0" dirty="0" smtClean="0"/>
              <a:t>	</a:t>
            </a:r>
            <a:r>
              <a:rPr lang="en-US" altLang="zh-CN" sz="3200" b="1" dirty="0" smtClean="0"/>
              <a:t>We learn to look beyond our immediate surroundings to the horizon and a landscape far away from home. (Para. 3)</a:t>
            </a:r>
          </a:p>
        </p:txBody>
      </p:sp>
      <p:sp>
        <p:nvSpPr>
          <p:cNvPr id="739385" name="Rectangle 57"/>
          <p:cNvSpPr>
            <a:spLocks/>
          </p:cNvSpPr>
          <p:nvPr/>
        </p:nvSpPr>
        <p:spPr bwMode="auto">
          <a:xfrm>
            <a:off x="814917" y="5876925"/>
            <a:ext cx="11377083"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20000"/>
              </a:lnSpc>
              <a:spcBef>
                <a:spcPct val="20000"/>
              </a:spcBef>
              <a:buFont typeface="Arial" pitchFamily="34" charset="0"/>
              <a:buNone/>
            </a:pPr>
            <a:r>
              <a:rPr lang="zh-CN" altLang="en-US" sz="2000">
                <a:latin typeface="黑体" pitchFamily="49" charset="-122"/>
                <a:ea typeface="黑体" pitchFamily="49" charset="-122"/>
              </a:rPr>
              <a:t>我们学会把目光移出我们周围的环境，投向天边，去领略一下异域风光。</a:t>
            </a:r>
            <a:endParaRPr lang="en-US" altLang="zh-CN" sz="2000">
              <a:latin typeface="黑体" pitchFamily="49" charset="-122"/>
              <a:ea typeface="黑体" pitchFamily="49" charset="-122"/>
            </a:endParaRPr>
          </a:p>
        </p:txBody>
      </p:sp>
      <p:sp>
        <p:nvSpPr>
          <p:cNvPr id="739389" name="Rectangle 61"/>
          <p:cNvSpPr>
            <a:spLocks/>
          </p:cNvSpPr>
          <p:nvPr/>
        </p:nvSpPr>
        <p:spPr bwMode="auto">
          <a:xfrm>
            <a:off x="876064" y="3284426"/>
            <a:ext cx="10560049"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95000"/>
              </a:lnSpc>
              <a:spcBef>
                <a:spcPct val="20000"/>
              </a:spcBef>
              <a:buFont typeface="Arial" pitchFamily="34" charset="0"/>
              <a:buChar char="•"/>
            </a:pPr>
            <a:r>
              <a:rPr lang="en-US" altLang="zh-CN" b="0" dirty="0">
                <a:ea typeface="黑体" pitchFamily="49" charset="-122"/>
              </a:rPr>
              <a:t>our immediate surroundings: our familiar environment </a:t>
            </a:r>
            <a:r>
              <a:rPr lang="zh-CN" altLang="en-US" sz="2000" b="0" dirty="0">
                <a:ea typeface="黑体" pitchFamily="49" charset="-122"/>
              </a:rPr>
              <a:t>周遭的环境</a:t>
            </a:r>
          </a:p>
          <a:p>
            <a:pPr algn="just">
              <a:lnSpc>
                <a:spcPct val="95000"/>
              </a:lnSpc>
              <a:spcBef>
                <a:spcPct val="20000"/>
              </a:spcBef>
              <a:buFont typeface="Arial" pitchFamily="34" charset="0"/>
              <a:buNone/>
            </a:pPr>
            <a:r>
              <a:rPr lang="en-US" altLang="zh-CN" sz="2000" b="0" dirty="0">
                <a:ea typeface="黑体" pitchFamily="49" charset="-122"/>
              </a:rPr>
              <a:t>	</a:t>
            </a:r>
            <a:r>
              <a:rPr lang="en-US" altLang="zh-CN" b="0" dirty="0">
                <a:ea typeface="黑体" pitchFamily="49" charset="-122"/>
              </a:rPr>
              <a:t>The horizon and a landscape far away from home:</a:t>
            </a:r>
            <a:r>
              <a:rPr lang="en-US" altLang="zh-CN" sz="2000" b="0" dirty="0">
                <a:ea typeface="黑体" pitchFamily="49" charset="-122"/>
              </a:rPr>
              <a:t> </a:t>
            </a:r>
            <a:r>
              <a:rPr lang="zh-CN" altLang="en-US" sz="2000" b="0" dirty="0">
                <a:ea typeface="黑体" pitchFamily="49" charset="-122"/>
              </a:rPr>
              <a:t>天边和异域山水</a:t>
            </a:r>
          </a:p>
          <a:p>
            <a:pPr>
              <a:lnSpc>
                <a:spcPct val="95000"/>
              </a:lnSpc>
              <a:spcBef>
                <a:spcPct val="20000"/>
              </a:spcBef>
              <a:buFont typeface="Arial" pitchFamily="34" charset="0"/>
              <a:buChar char="•"/>
            </a:pPr>
            <a:r>
              <a:rPr lang="zh-CN" altLang="en-US" sz="2000" b="0" dirty="0">
                <a:ea typeface="黑体" pitchFamily="49" charset="-122"/>
              </a:rPr>
              <a:t>此句使用隐喻的手法，将 </a:t>
            </a:r>
            <a:r>
              <a:rPr lang="en-US" altLang="zh-CN" b="0" dirty="0">
                <a:ea typeface="黑体" pitchFamily="49" charset="-122"/>
              </a:rPr>
              <a:t>immediate experience </a:t>
            </a:r>
            <a:r>
              <a:rPr lang="zh-CN" altLang="en-US" sz="2000" b="0" dirty="0">
                <a:ea typeface="黑体" pitchFamily="49" charset="-122"/>
              </a:rPr>
              <a:t>比作</a:t>
            </a:r>
            <a:r>
              <a:rPr lang="en-US" altLang="zh-CN" b="0" dirty="0">
                <a:ea typeface="黑体" pitchFamily="49" charset="-122"/>
              </a:rPr>
              <a:t>immediate surroundings</a:t>
            </a:r>
            <a:r>
              <a:rPr lang="en-US" altLang="zh-CN" sz="2000" b="0" dirty="0">
                <a:ea typeface="黑体" pitchFamily="49" charset="-122"/>
              </a:rPr>
              <a:t>, </a:t>
            </a:r>
            <a:r>
              <a:rPr lang="zh-CN" altLang="en-US" sz="2000" b="0" dirty="0">
                <a:ea typeface="黑体" pitchFamily="49" charset="-122"/>
              </a:rPr>
              <a:t>将 </a:t>
            </a:r>
            <a:r>
              <a:rPr lang="en-US" altLang="zh-CN" b="0" dirty="0">
                <a:ea typeface="黑体" pitchFamily="49" charset="-122"/>
              </a:rPr>
              <a:t>completely different things that we imagine to experience </a:t>
            </a:r>
            <a:r>
              <a:rPr lang="zh-CN" altLang="en-US" sz="2000" b="0" dirty="0">
                <a:ea typeface="黑体" pitchFamily="49" charset="-122"/>
              </a:rPr>
              <a:t>比作 </a:t>
            </a:r>
            <a:r>
              <a:rPr lang="en-US" altLang="zh-CN" b="0" dirty="0">
                <a:ea typeface="黑体" pitchFamily="49" charset="-122"/>
              </a:rPr>
              <a:t>the horizon and a landscape</a:t>
            </a:r>
            <a:r>
              <a:rPr lang="zh-CN" altLang="en-US" b="0" dirty="0">
                <a:ea typeface="黑体" pitchFamily="49" charset="-122"/>
              </a:rPr>
              <a:t>。</a:t>
            </a:r>
          </a:p>
        </p:txBody>
      </p:sp>
      <p:sp>
        <p:nvSpPr>
          <p:cNvPr id="739397" name="Text Box 69"/>
          <p:cNvSpPr txBox="1">
            <a:spLocks noChangeArrowheads="1"/>
          </p:cNvSpPr>
          <p:nvPr/>
        </p:nvSpPr>
        <p:spPr bwMode="auto">
          <a:xfrm>
            <a:off x="1200151" y="2205038"/>
            <a:ext cx="6432549" cy="369332"/>
          </a:xfrm>
          <a:prstGeom prst="rect">
            <a:avLst/>
          </a:prstGeom>
          <a:noFill/>
          <a:ln w="9525" algn="ctr">
            <a:noFill/>
            <a:miter lim="800000"/>
            <a:headEnd/>
            <a:tailEnd/>
          </a:ln>
          <a:effectLst/>
        </p:spPr>
        <p:txBody>
          <a:bodyPr>
            <a:spAutoFit/>
          </a:bodyPr>
          <a:lstStyle/>
          <a:p>
            <a:pPr defTabSz="800100">
              <a:spcBef>
                <a:spcPct val="50000"/>
              </a:spcBef>
              <a:defRPr/>
            </a:pPr>
            <a:endParaRPr lang="zh-CN" altLang="en-US">
              <a:effectLst>
                <a:outerShdw blurRad="38100" dist="38100" dir="2700000" algn="tl">
                  <a:srgbClr val="C0C0C0"/>
                </a:outerShdw>
              </a:effectLst>
            </a:endParaRPr>
          </a:p>
        </p:txBody>
      </p:sp>
      <p:sp>
        <p:nvSpPr>
          <p:cNvPr id="65549" name="Text Box 70"/>
          <p:cNvSpPr txBox="1">
            <a:spLocks noChangeArrowheads="1"/>
          </p:cNvSpPr>
          <p:nvPr/>
        </p:nvSpPr>
        <p:spPr bwMode="auto">
          <a:xfrm>
            <a:off x="876064" y="2565400"/>
            <a:ext cx="960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spcBef>
                <a:spcPct val="50000"/>
              </a:spcBef>
            </a:pPr>
            <a:r>
              <a:rPr lang="en-US" altLang="zh-CN" sz="2800" dirty="0"/>
              <a:t>Identify the metaphor in this sentence.</a:t>
            </a:r>
          </a:p>
        </p:txBody>
      </p:sp>
      <p:sp>
        <p:nvSpPr>
          <p:cNvPr id="65550" name="Text Box 71"/>
          <p:cNvSpPr txBox="1">
            <a:spLocks noChangeArrowheads="1"/>
          </p:cNvSpPr>
          <p:nvPr/>
        </p:nvSpPr>
        <p:spPr bwMode="auto">
          <a:xfrm>
            <a:off x="912284" y="5373689"/>
            <a:ext cx="960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spcBef>
                <a:spcPct val="50000"/>
              </a:spcBef>
            </a:pPr>
            <a:r>
              <a:rPr lang="en-US" altLang="zh-CN" sz="2800"/>
              <a:t>Translate the sentence into Chinese.</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48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9547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9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938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93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93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739389">
                                            <p:txEl>
                                              <p:pRg st="0" end="0"/>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739389">
                                            <p:txEl>
                                              <p:pRg st="1" end="1"/>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39389">
                                            <p:txEl>
                                              <p:pRg st="2" end="2"/>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393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85" grpId="0"/>
      <p:bldP spid="739385" grpId="1"/>
      <p:bldP spid="739389"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3" name="Rectangle 3"/>
          <p:cNvSpPr>
            <a:spLocks noGrp="1"/>
          </p:cNvSpPr>
          <p:nvPr>
            <p:ph type="body" idx="1"/>
          </p:nvPr>
        </p:nvSpPr>
        <p:spPr>
          <a:xfrm>
            <a:off x="431801" y="1499630"/>
            <a:ext cx="11091333" cy="4525963"/>
          </a:xfrm>
        </p:spPr>
        <p:txBody>
          <a:bodyPr>
            <a:normAutofit/>
          </a:bodyPr>
          <a:lstStyle/>
          <a:p>
            <a:pPr marL="450850" indent="-450850">
              <a:buFont typeface="Arial" charset="0"/>
              <a:buNone/>
              <a:defRPr/>
            </a:pPr>
            <a:r>
              <a:rPr lang="en-US" altLang="zh-CN" dirty="0" smtClean="0"/>
              <a:t>Identify the meaning of “beyond … to …”.</a:t>
            </a:r>
          </a:p>
          <a:p>
            <a:pPr marL="457200" indent="-457200">
              <a:buFont typeface="Arial" charset="0"/>
              <a:buAutoNum type="arabicParenBoth"/>
              <a:defRPr/>
            </a:pPr>
            <a:r>
              <a:rPr lang="en-US" altLang="zh-CN" b="0" dirty="0" smtClean="0"/>
              <a:t>We have witnessed this particular crisis spreading </a:t>
            </a:r>
            <a:r>
              <a:rPr lang="en-US" altLang="zh-CN" b="0" dirty="0" smtClean="0">
                <a:solidFill>
                  <a:srgbClr val="FF0000"/>
                </a:solidFill>
              </a:rPr>
              <a:t>beyond </a:t>
            </a:r>
            <a:r>
              <a:rPr lang="en-US" altLang="zh-CN" b="0" dirty="0" smtClean="0"/>
              <a:t>Asian countries </a:t>
            </a:r>
            <a:r>
              <a:rPr lang="en-US" altLang="zh-CN" b="0" dirty="0" smtClean="0">
                <a:solidFill>
                  <a:srgbClr val="FF0000"/>
                </a:solidFill>
              </a:rPr>
              <a:t>to</a:t>
            </a:r>
            <a:r>
              <a:rPr lang="en-US" altLang="zh-CN" b="0" dirty="0" smtClean="0"/>
              <a:t> Latin America and even Eastern Europe.</a:t>
            </a:r>
            <a:r>
              <a:rPr lang="en-US" altLang="zh-CN" b="0" dirty="0" smtClean="0">
                <a:solidFill>
                  <a:srgbClr val="0066CC"/>
                </a:solidFill>
              </a:rPr>
              <a:t> </a:t>
            </a:r>
          </a:p>
          <a:p>
            <a:pPr marL="457200" indent="-457200">
              <a:buFont typeface="Arial" charset="0"/>
              <a:buNone/>
              <a:defRPr/>
            </a:pPr>
            <a:r>
              <a:rPr lang="en-US" altLang="zh-CN" b="0" dirty="0" smtClean="0">
                <a:solidFill>
                  <a:srgbClr val="0066CC"/>
                </a:solidFill>
                <a:ea typeface="黑体" pitchFamily="2" charset="-122"/>
              </a:rPr>
              <a:t>     </a:t>
            </a:r>
            <a:r>
              <a:rPr lang="zh-CN" altLang="en-US" sz="2400" dirty="0" smtClean="0">
                <a:solidFill>
                  <a:srgbClr val="0066CC"/>
                </a:solidFill>
                <a:ea typeface="黑体" pitchFamily="2" charset="-122"/>
              </a:rPr>
              <a:t>我们目睹这场风暴不但蔓延至亚洲许多国家，甚至波及拉美和东欧。</a:t>
            </a:r>
          </a:p>
          <a:p>
            <a:pPr marL="450850" indent="-450850">
              <a:buFont typeface="Arial" charset="0"/>
              <a:buNone/>
              <a:defRPr/>
            </a:pPr>
            <a:r>
              <a:rPr lang="en-US" altLang="zh-CN" b="0" dirty="0" smtClean="0">
                <a:ea typeface="黑体" pitchFamily="2" charset="-122"/>
              </a:rPr>
              <a:t>(2) Its application has extended </a:t>
            </a:r>
            <a:r>
              <a:rPr lang="en-US" altLang="zh-CN" b="0" dirty="0" smtClean="0">
                <a:solidFill>
                  <a:srgbClr val="FF0000"/>
                </a:solidFill>
              </a:rPr>
              <a:t>beyond</a:t>
            </a:r>
            <a:r>
              <a:rPr lang="en-US" altLang="zh-CN" b="0" dirty="0" smtClean="0">
                <a:ea typeface="黑体" pitchFamily="2" charset="-122"/>
              </a:rPr>
              <a:t> physics </a:t>
            </a:r>
            <a:r>
              <a:rPr lang="en-US" altLang="zh-CN" b="0" dirty="0" smtClean="0">
                <a:solidFill>
                  <a:srgbClr val="FF0000"/>
                </a:solidFill>
              </a:rPr>
              <a:t>into</a:t>
            </a:r>
            <a:r>
              <a:rPr lang="en-US" altLang="zh-CN" b="0" dirty="0" smtClean="0">
                <a:solidFill>
                  <a:schemeClr val="hlink"/>
                </a:solidFill>
              </a:rPr>
              <a:t>,</a:t>
            </a:r>
            <a:r>
              <a:rPr lang="en-US" altLang="zh-CN" b="0" dirty="0" smtClean="0">
                <a:ea typeface="黑体" pitchFamily="2" charset="-122"/>
              </a:rPr>
              <a:t> for example, biology and economics.</a:t>
            </a:r>
            <a:r>
              <a:rPr lang="en-US" altLang="zh-CN" dirty="0" smtClean="0">
                <a:ea typeface="黑体" pitchFamily="2" charset="-122"/>
              </a:rPr>
              <a:t> </a:t>
            </a:r>
          </a:p>
          <a:p>
            <a:pPr marL="450850" indent="-450850">
              <a:buFont typeface="Arial" charset="0"/>
              <a:buNone/>
              <a:defRPr/>
            </a:pPr>
            <a:r>
              <a:rPr lang="zh-CN" altLang="en-US" dirty="0" smtClean="0">
                <a:ea typeface="黑体" pitchFamily="2" charset="-122"/>
              </a:rPr>
              <a:t>	</a:t>
            </a:r>
            <a:r>
              <a:rPr lang="zh-CN" altLang="en-US" sz="2400" dirty="0" smtClean="0">
                <a:solidFill>
                  <a:srgbClr val="0066CC"/>
                </a:solidFill>
                <a:ea typeface="黑体" pitchFamily="2" charset="-122"/>
              </a:rPr>
              <a:t>它的应用已经超越了物理学的范畴而进入到生物学和经济学的范畴。</a:t>
            </a:r>
          </a:p>
        </p:txBody>
      </p:sp>
      <p:sp>
        <p:nvSpPr>
          <p:cNvPr id="1218573" name="AutoShape 13"/>
          <p:cNvSpPr>
            <a:spLocks noChangeArrowheads="1"/>
          </p:cNvSpPr>
          <p:nvPr/>
        </p:nvSpPr>
        <p:spPr bwMode="auto">
          <a:xfrm>
            <a:off x="431801" y="5603607"/>
            <a:ext cx="1536700" cy="431800"/>
          </a:xfrm>
          <a:prstGeom prst="roundRect">
            <a:avLst>
              <a:gd name="adj" fmla="val 16667"/>
            </a:avLst>
          </a:prstGeom>
          <a:solidFill>
            <a:schemeClr val="accent2">
              <a:lumMod val="50000"/>
            </a:schemeClr>
          </a:solidFill>
          <a:ln>
            <a:noFill/>
          </a:ln>
        </p:spPr>
        <p:txBody>
          <a:bodyPr wrap="none" anchor="ct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gn="ctr" eaLnBrk="1" hangingPunct="1">
              <a:lnSpc>
                <a:spcPct val="90000"/>
              </a:lnSpc>
              <a:spcAft>
                <a:spcPct val="35000"/>
              </a:spcAft>
            </a:pPr>
            <a:r>
              <a:rPr lang="zh-CN" altLang="en-US" b="0" dirty="0">
                <a:solidFill>
                  <a:schemeClr val="bg1"/>
                </a:solidFill>
                <a:ea typeface="黑体" pitchFamily="49" charset="-122"/>
              </a:rPr>
              <a:t>超越</a:t>
            </a:r>
            <a:endParaRPr lang="en-US" altLang="zh-CN" b="0" dirty="0">
              <a:solidFill>
                <a:schemeClr val="bg1"/>
              </a:solidFill>
              <a:ea typeface="黑体" pitchFamily="49" charset="-122"/>
            </a:endParaRPr>
          </a:p>
        </p:txBody>
      </p:sp>
      <p:sp>
        <p:nvSpPr>
          <p:cNvPr id="1218574" name="AutoShape 14"/>
          <p:cNvSpPr>
            <a:spLocks noChangeArrowheads="1"/>
          </p:cNvSpPr>
          <p:nvPr/>
        </p:nvSpPr>
        <p:spPr bwMode="auto">
          <a:xfrm>
            <a:off x="1968501" y="5004381"/>
            <a:ext cx="3168649" cy="1568450"/>
          </a:xfrm>
          <a:prstGeom prst="roundRect">
            <a:avLst>
              <a:gd name="adj" fmla="val 16667"/>
            </a:avLst>
          </a:prstGeom>
          <a:noFill/>
          <a:ln w="1905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latinLnBrk="1" hangingPunct="1">
              <a:lnSpc>
                <a:spcPct val="90000"/>
              </a:lnSpc>
              <a:buClr>
                <a:srgbClr val="33CCFF"/>
              </a:buClr>
              <a:buFont typeface="Wingdings" pitchFamily="2" charset="2"/>
              <a:buChar char="Ø"/>
            </a:pPr>
            <a:r>
              <a:rPr lang="en-US" altLang="zh-CN" dirty="0"/>
              <a:t>go beyond</a:t>
            </a:r>
          </a:p>
          <a:p>
            <a:pPr eaLnBrk="1" latinLnBrk="1" hangingPunct="1">
              <a:lnSpc>
                <a:spcPct val="90000"/>
              </a:lnSpc>
              <a:buClr>
                <a:srgbClr val="33CCFF"/>
              </a:buClr>
              <a:buFont typeface="Wingdings" pitchFamily="2" charset="2"/>
              <a:buChar char="Ø"/>
            </a:pPr>
            <a:r>
              <a:rPr lang="en-US" altLang="zh-CN" dirty="0"/>
              <a:t>transcend</a:t>
            </a:r>
          </a:p>
          <a:p>
            <a:pPr eaLnBrk="1" latinLnBrk="1" hangingPunct="1">
              <a:lnSpc>
                <a:spcPct val="90000"/>
              </a:lnSpc>
              <a:buClr>
                <a:srgbClr val="33CCFF"/>
              </a:buClr>
              <a:buFont typeface="Wingdings" pitchFamily="2" charset="2"/>
              <a:buChar char="Ø"/>
            </a:pPr>
            <a:r>
              <a:rPr lang="en-US" altLang="zh-CN" dirty="0"/>
              <a:t>extend</a:t>
            </a:r>
          </a:p>
          <a:p>
            <a:pPr eaLnBrk="1" latinLnBrk="1" hangingPunct="1">
              <a:lnSpc>
                <a:spcPct val="90000"/>
              </a:lnSpc>
              <a:buClr>
                <a:srgbClr val="33CCFF"/>
              </a:buClr>
              <a:buFont typeface="Wingdings" pitchFamily="2" charset="2"/>
              <a:buChar char="Ø"/>
            </a:pPr>
            <a:r>
              <a:rPr lang="en-US" altLang="zh-CN" dirty="0"/>
              <a:t>overstep</a:t>
            </a:r>
          </a:p>
        </p:txBody>
      </p:sp>
      <p:sp>
        <p:nvSpPr>
          <p:cNvPr id="1218576" name="Text Box 16"/>
          <p:cNvSpPr txBox="1">
            <a:spLocks noChangeArrowheads="1"/>
          </p:cNvSpPr>
          <p:nvPr/>
        </p:nvSpPr>
        <p:spPr bwMode="auto">
          <a:xfrm>
            <a:off x="5137150" y="5578207"/>
            <a:ext cx="96096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spcBef>
                <a:spcPct val="50000"/>
              </a:spcBef>
              <a:spcAft>
                <a:spcPct val="20000"/>
              </a:spcAft>
              <a:buFont typeface="Arial" pitchFamily="34" charset="0"/>
              <a:buNone/>
            </a:pPr>
            <a:r>
              <a:rPr lang="en-US" altLang="zh-CN" dirty="0"/>
              <a:t>the</a:t>
            </a:r>
          </a:p>
        </p:txBody>
      </p:sp>
      <p:sp>
        <p:nvSpPr>
          <p:cNvPr id="1218577" name="Text Box 17"/>
          <p:cNvSpPr txBox="1">
            <a:spLocks noChangeArrowheads="1"/>
          </p:cNvSpPr>
          <p:nvPr/>
        </p:nvSpPr>
        <p:spPr bwMode="auto">
          <a:xfrm>
            <a:off x="9911219" y="5495611"/>
            <a:ext cx="268816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spcBef>
                <a:spcPct val="50000"/>
              </a:spcBef>
              <a:spcAft>
                <a:spcPct val="20000"/>
              </a:spcAft>
              <a:buFont typeface="Arial" pitchFamily="34" charset="0"/>
              <a:buNone/>
            </a:pPr>
            <a:r>
              <a:rPr lang="en-US" altLang="zh-CN" dirty="0"/>
              <a:t>of…</a:t>
            </a:r>
          </a:p>
        </p:txBody>
      </p:sp>
      <p:sp>
        <p:nvSpPr>
          <p:cNvPr id="1218575" name="AutoShape 15"/>
          <p:cNvSpPr>
            <a:spLocks noChangeArrowheads="1"/>
          </p:cNvSpPr>
          <p:nvPr/>
        </p:nvSpPr>
        <p:spPr bwMode="auto">
          <a:xfrm>
            <a:off x="6030385" y="4836051"/>
            <a:ext cx="3810000" cy="1941512"/>
          </a:xfrm>
          <a:prstGeom prst="roundRect">
            <a:avLst>
              <a:gd name="adj" fmla="val 16667"/>
            </a:avLst>
          </a:prstGeom>
          <a:noFill/>
          <a:ln w="1905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latinLnBrk="1" hangingPunct="1">
              <a:lnSpc>
                <a:spcPct val="90000"/>
              </a:lnSpc>
              <a:buClr>
                <a:srgbClr val="33CCFF"/>
              </a:buClr>
              <a:buFont typeface="Wingdings" pitchFamily="2" charset="2"/>
              <a:buNone/>
            </a:pPr>
            <a:r>
              <a:rPr lang="en-US" altLang="zh-CN" dirty="0"/>
              <a:t>limits / limitation</a:t>
            </a:r>
          </a:p>
          <a:p>
            <a:pPr eaLnBrk="1" latinLnBrk="1" hangingPunct="1">
              <a:lnSpc>
                <a:spcPct val="90000"/>
              </a:lnSpc>
              <a:buClr>
                <a:srgbClr val="33CCFF"/>
              </a:buClr>
              <a:buFont typeface="Wingdings" pitchFamily="2" charset="2"/>
              <a:buNone/>
            </a:pPr>
            <a:r>
              <a:rPr lang="en-US" altLang="zh-CN" dirty="0"/>
              <a:t>boundaries</a:t>
            </a:r>
          </a:p>
          <a:p>
            <a:pPr eaLnBrk="1" latinLnBrk="1" hangingPunct="1">
              <a:lnSpc>
                <a:spcPct val="90000"/>
              </a:lnSpc>
              <a:buClr>
                <a:srgbClr val="33CCFF"/>
              </a:buClr>
              <a:buFont typeface="Wingdings" pitchFamily="2" charset="2"/>
              <a:buNone/>
            </a:pPr>
            <a:r>
              <a:rPr lang="en-US" altLang="zh-CN" dirty="0"/>
              <a:t>scope / range</a:t>
            </a:r>
          </a:p>
          <a:p>
            <a:pPr eaLnBrk="1" latinLnBrk="1" hangingPunct="1">
              <a:lnSpc>
                <a:spcPct val="90000"/>
              </a:lnSpc>
              <a:buClr>
                <a:srgbClr val="33CCFF"/>
              </a:buClr>
              <a:buFont typeface="Wingdings" pitchFamily="2" charset="2"/>
              <a:buNone/>
            </a:pPr>
            <a:r>
              <a:rPr lang="en-US" altLang="zh-CN" dirty="0"/>
              <a:t>confines</a:t>
            </a:r>
          </a:p>
          <a:p>
            <a:pPr eaLnBrk="1" latinLnBrk="1" hangingPunct="1">
              <a:lnSpc>
                <a:spcPct val="90000"/>
              </a:lnSpc>
              <a:buClr>
                <a:srgbClr val="33CCFF"/>
              </a:buClr>
              <a:buFont typeface="Wingdings" pitchFamily="2" charset="2"/>
              <a:buNone/>
            </a:pPr>
            <a:r>
              <a:rPr lang="en-US" altLang="zh-CN" dirty="0"/>
              <a:t>reach</a:t>
            </a: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48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268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185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185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1856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857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85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85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85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18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73" grpId="0" animBg="1"/>
      <p:bldP spid="1218574" grpId="0" animBg="1"/>
      <p:bldP spid="1218576" grpId="0"/>
      <p:bldP spid="1218577" grpId="0"/>
      <p:bldP spid="121857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p:cNvSpPr>
          <p:nvPr>
            <p:ph type="body" idx="1"/>
          </p:nvPr>
        </p:nvSpPr>
        <p:spPr>
          <a:xfrm>
            <a:off x="431800" y="1495426"/>
            <a:ext cx="10972800" cy="4525962"/>
          </a:xfrm>
        </p:spPr>
        <p:txBody>
          <a:bodyPr>
            <a:normAutofit/>
          </a:bodyPr>
          <a:lstStyle/>
          <a:p>
            <a:pPr>
              <a:buFont typeface="Arial" pitchFamily="34" charset="0"/>
              <a:buNone/>
            </a:pPr>
            <a:r>
              <a:rPr lang="en-US" altLang="zh-CN" sz="3200" b="1" dirty="0" smtClean="0"/>
              <a:t>Translate the following phrases.</a:t>
            </a:r>
          </a:p>
        </p:txBody>
      </p:sp>
      <p:sp>
        <p:nvSpPr>
          <p:cNvPr id="1219597" name="AutoShape 13"/>
          <p:cNvSpPr>
            <a:spLocks noChangeArrowheads="1"/>
          </p:cNvSpPr>
          <p:nvPr/>
        </p:nvSpPr>
        <p:spPr bwMode="auto">
          <a:xfrm>
            <a:off x="431799" y="2398823"/>
            <a:ext cx="4032251" cy="431800"/>
          </a:xfrm>
          <a:prstGeom prst="roundRect">
            <a:avLst>
              <a:gd name="adj" fmla="val 16667"/>
            </a:avLst>
          </a:prstGeom>
          <a:solidFill>
            <a:schemeClr val="accent2">
              <a:lumMod val="75000"/>
            </a:schemeClr>
          </a:solidFill>
          <a:ln>
            <a:noFill/>
          </a:ln>
        </p:spPr>
        <p:txBody>
          <a:bodyPr wrap="none" anchor="ct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gn="ctr" eaLnBrk="1" hangingPunct="1">
              <a:lnSpc>
                <a:spcPct val="90000"/>
              </a:lnSpc>
              <a:spcAft>
                <a:spcPct val="35000"/>
              </a:spcAft>
            </a:pPr>
            <a:r>
              <a:rPr lang="zh-CN" altLang="en-US" sz="2000" b="0">
                <a:solidFill>
                  <a:schemeClr val="bg1"/>
                </a:solidFill>
                <a:ea typeface="黑体" pitchFamily="49" charset="-122"/>
              </a:rPr>
              <a:t>超越安理会的授权范围</a:t>
            </a:r>
            <a:endParaRPr lang="en-US" altLang="zh-CN" sz="2000" b="0">
              <a:solidFill>
                <a:schemeClr val="bg1"/>
              </a:solidFill>
              <a:ea typeface="黑体" pitchFamily="49" charset="-122"/>
            </a:endParaRPr>
          </a:p>
        </p:txBody>
      </p:sp>
      <p:sp>
        <p:nvSpPr>
          <p:cNvPr id="1219598" name="AutoShape 14"/>
          <p:cNvSpPr>
            <a:spLocks noChangeArrowheads="1"/>
          </p:cNvSpPr>
          <p:nvPr/>
        </p:nvSpPr>
        <p:spPr bwMode="auto">
          <a:xfrm>
            <a:off x="431800" y="3391502"/>
            <a:ext cx="4032251" cy="431800"/>
          </a:xfrm>
          <a:prstGeom prst="roundRect">
            <a:avLst>
              <a:gd name="adj" fmla="val 16667"/>
            </a:avLst>
          </a:prstGeom>
          <a:solidFill>
            <a:schemeClr val="accent2">
              <a:lumMod val="75000"/>
            </a:schemeClr>
          </a:solidFill>
          <a:ln>
            <a:noFill/>
          </a:ln>
        </p:spPr>
        <p:txBody>
          <a:bodyPr wrap="none" anchor="ct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gn="ctr" eaLnBrk="1" hangingPunct="1">
              <a:lnSpc>
                <a:spcPct val="90000"/>
              </a:lnSpc>
              <a:spcAft>
                <a:spcPct val="35000"/>
              </a:spcAft>
            </a:pPr>
            <a:r>
              <a:rPr lang="zh-CN" altLang="en-US" sz="2000" b="0">
                <a:solidFill>
                  <a:schemeClr val="bg1"/>
                </a:solidFill>
                <a:ea typeface="黑体" pitchFamily="49" charset="-122"/>
              </a:rPr>
              <a:t>超越人类的知识</a:t>
            </a:r>
            <a:r>
              <a:rPr lang="en-US" altLang="zh-CN" sz="2000" b="0">
                <a:solidFill>
                  <a:schemeClr val="bg1"/>
                </a:solidFill>
                <a:ea typeface="黑体" pitchFamily="49" charset="-122"/>
              </a:rPr>
              <a:t>/</a:t>
            </a:r>
            <a:r>
              <a:rPr lang="zh-CN" altLang="en-US" sz="2000" b="0">
                <a:solidFill>
                  <a:schemeClr val="bg1"/>
                </a:solidFill>
                <a:ea typeface="黑体" pitchFamily="49" charset="-122"/>
              </a:rPr>
              <a:t>理解范围</a:t>
            </a:r>
            <a:endParaRPr lang="en-US" altLang="zh-CN" sz="2000" b="0">
              <a:solidFill>
                <a:schemeClr val="bg1"/>
              </a:solidFill>
              <a:ea typeface="黑体" pitchFamily="49" charset="-122"/>
            </a:endParaRPr>
          </a:p>
        </p:txBody>
      </p:sp>
      <p:sp>
        <p:nvSpPr>
          <p:cNvPr id="1219599" name="Text Box 15"/>
          <p:cNvSpPr txBox="1">
            <a:spLocks noChangeArrowheads="1"/>
          </p:cNvSpPr>
          <p:nvPr/>
        </p:nvSpPr>
        <p:spPr bwMode="auto">
          <a:xfrm>
            <a:off x="4749799" y="2148960"/>
            <a:ext cx="6957484" cy="841375"/>
          </a:xfrm>
          <a:prstGeom prst="rect">
            <a:avLst/>
          </a:prstGeom>
          <a:noFill/>
          <a:ln w="19050" algn="ctr">
            <a:solidFill>
              <a:schemeClr val="accent2">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66700" indent="-2667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spcBef>
                <a:spcPct val="50000"/>
              </a:spcBef>
              <a:spcAft>
                <a:spcPct val="20000"/>
              </a:spcAft>
              <a:buClr>
                <a:schemeClr val="tx1"/>
              </a:buClr>
              <a:buFont typeface="Wingdings" pitchFamily="2" charset="2"/>
              <a:buChar char="Ø"/>
            </a:pPr>
            <a:r>
              <a:rPr lang="en-US" altLang="zh-CN" b="0" dirty="0"/>
              <a:t>exceed the authorization limits of the Security Council</a:t>
            </a:r>
          </a:p>
        </p:txBody>
      </p:sp>
      <p:sp>
        <p:nvSpPr>
          <p:cNvPr id="1219600" name="Text Box 16"/>
          <p:cNvSpPr txBox="1">
            <a:spLocks noChangeArrowheads="1"/>
          </p:cNvSpPr>
          <p:nvPr/>
        </p:nvSpPr>
        <p:spPr bwMode="auto">
          <a:xfrm>
            <a:off x="4749799" y="3202726"/>
            <a:ext cx="6942667" cy="830997"/>
          </a:xfrm>
          <a:prstGeom prst="rect">
            <a:avLst/>
          </a:prstGeom>
          <a:noFill/>
          <a:ln w="19050" algn="ctr">
            <a:solidFill>
              <a:schemeClr val="accent2">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66700" indent="-2667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spcBef>
                <a:spcPct val="50000"/>
              </a:spcBef>
              <a:spcAft>
                <a:spcPct val="20000"/>
              </a:spcAft>
              <a:buClr>
                <a:schemeClr val="tx1"/>
              </a:buClr>
              <a:buFont typeface="Wingdings" pitchFamily="2" charset="2"/>
              <a:buChar char="Ø"/>
            </a:pPr>
            <a:r>
              <a:rPr lang="en-US" altLang="zh-CN" b="0" dirty="0"/>
              <a:t>go beyond the range of human knowledge / the reach of human understanding</a:t>
            </a:r>
          </a:p>
        </p:txBody>
      </p:sp>
      <p:sp>
        <p:nvSpPr>
          <p:cNvPr id="1219601" name="AutoShape 17"/>
          <p:cNvSpPr>
            <a:spLocks noChangeArrowheads="1"/>
          </p:cNvSpPr>
          <p:nvPr/>
        </p:nvSpPr>
        <p:spPr bwMode="auto">
          <a:xfrm>
            <a:off x="431800" y="4376001"/>
            <a:ext cx="4032251" cy="431800"/>
          </a:xfrm>
          <a:prstGeom prst="roundRect">
            <a:avLst>
              <a:gd name="adj" fmla="val 16667"/>
            </a:avLst>
          </a:prstGeom>
          <a:solidFill>
            <a:schemeClr val="accent2">
              <a:lumMod val="75000"/>
            </a:schemeClr>
          </a:solidFill>
          <a:ln>
            <a:noFill/>
          </a:ln>
        </p:spPr>
        <p:txBody>
          <a:bodyPr wrap="none" anchor="ct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gn="ctr" eaLnBrk="1" hangingPunct="1">
              <a:lnSpc>
                <a:spcPct val="90000"/>
              </a:lnSpc>
              <a:spcAft>
                <a:spcPct val="35000"/>
              </a:spcAft>
            </a:pPr>
            <a:r>
              <a:rPr lang="zh-CN" altLang="en-US" sz="2000" b="0">
                <a:solidFill>
                  <a:schemeClr val="bg1"/>
                </a:solidFill>
                <a:ea typeface="黑体" pitchFamily="49" charset="-122"/>
              </a:rPr>
              <a:t>超越科学范围</a:t>
            </a:r>
            <a:endParaRPr lang="en-US" altLang="zh-CN" sz="2000" b="0">
              <a:solidFill>
                <a:schemeClr val="bg1"/>
              </a:solidFill>
              <a:ea typeface="黑体" pitchFamily="49" charset="-122"/>
            </a:endParaRPr>
          </a:p>
        </p:txBody>
      </p:sp>
      <p:sp>
        <p:nvSpPr>
          <p:cNvPr id="1219602" name="Text Box 18"/>
          <p:cNvSpPr txBox="1">
            <a:spLocks noChangeArrowheads="1"/>
          </p:cNvSpPr>
          <p:nvPr/>
        </p:nvSpPr>
        <p:spPr bwMode="auto">
          <a:xfrm>
            <a:off x="4757207" y="4324820"/>
            <a:ext cx="6942667" cy="476250"/>
          </a:xfrm>
          <a:prstGeom prst="rect">
            <a:avLst/>
          </a:prstGeom>
          <a:noFill/>
          <a:ln w="19050" algn="ctr">
            <a:solidFill>
              <a:schemeClr val="accent2">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66700" indent="-2667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spcBef>
                <a:spcPct val="50000"/>
              </a:spcBef>
              <a:spcAft>
                <a:spcPct val="20000"/>
              </a:spcAft>
              <a:buClr>
                <a:schemeClr val="tx1"/>
              </a:buClr>
              <a:buFont typeface="Wingdings" pitchFamily="2" charset="2"/>
              <a:buChar char="Ø"/>
            </a:pPr>
            <a:r>
              <a:rPr lang="en-US" altLang="zh-CN" b="0" dirty="0"/>
              <a:t>transcend the confines of science</a:t>
            </a:r>
          </a:p>
        </p:txBody>
      </p:sp>
      <p:sp>
        <p:nvSpPr>
          <p:cNvPr id="1219603" name="Text Box 19"/>
          <p:cNvSpPr txBox="1">
            <a:spLocks noChangeArrowheads="1"/>
          </p:cNvSpPr>
          <p:nvPr/>
        </p:nvSpPr>
        <p:spPr bwMode="auto">
          <a:xfrm>
            <a:off x="4757207" y="5038055"/>
            <a:ext cx="6957484" cy="476250"/>
          </a:xfrm>
          <a:prstGeom prst="rect">
            <a:avLst/>
          </a:prstGeom>
          <a:noFill/>
          <a:ln w="19050" algn="ctr">
            <a:solidFill>
              <a:schemeClr val="accent2">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66700" indent="-2667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spcBef>
                <a:spcPct val="50000"/>
              </a:spcBef>
              <a:spcAft>
                <a:spcPct val="20000"/>
              </a:spcAft>
              <a:buClr>
                <a:schemeClr val="tx1"/>
              </a:buClr>
              <a:buFont typeface="Wingdings" pitchFamily="2" charset="2"/>
              <a:buChar char="Ø"/>
            </a:pPr>
            <a:r>
              <a:rPr lang="en-US" altLang="zh-CN" b="0" dirty="0"/>
              <a:t>extend the scope of this survey</a:t>
            </a:r>
          </a:p>
        </p:txBody>
      </p:sp>
      <p:sp>
        <p:nvSpPr>
          <p:cNvPr id="1219605" name="Text Box 21"/>
          <p:cNvSpPr txBox="1">
            <a:spLocks noChangeArrowheads="1"/>
          </p:cNvSpPr>
          <p:nvPr/>
        </p:nvSpPr>
        <p:spPr bwMode="auto">
          <a:xfrm>
            <a:off x="4749798" y="5788630"/>
            <a:ext cx="6942667" cy="841375"/>
          </a:xfrm>
          <a:prstGeom prst="rect">
            <a:avLst/>
          </a:prstGeom>
          <a:noFill/>
          <a:ln w="19050" algn="ctr">
            <a:solidFill>
              <a:schemeClr val="accent2">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66700" indent="-2667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spcBef>
                <a:spcPct val="50000"/>
              </a:spcBef>
              <a:spcAft>
                <a:spcPct val="20000"/>
              </a:spcAft>
              <a:buClr>
                <a:schemeClr val="tx1"/>
              </a:buClr>
              <a:buFont typeface="Wingdings" pitchFamily="2" charset="2"/>
              <a:buChar char="Ø"/>
            </a:pPr>
            <a:r>
              <a:rPr lang="en-US" altLang="zh-CN" b="0" dirty="0"/>
              <a:t>overstep one’s authority / the limits of power</a:t>
            </a:r>
          </a:p>
        </p:txBody>
      </p:sp>
      <p:sp>
        <p:nvSpPr>
          <p:cNvPr id="1219606" name="AutoShape 22"/>
          <p:cNvSpPr>
            <a:spLocks noChangeArrowheads="1"/>
          </p:cNvSpPr>
          <p:nvPr/>
        </p:nvSpPr>
        <p:spPr bwMode="auto">
          <a:xfrm>
            <a:off x="431798" y="5060280"/>
            <a:ext cx="4032251" cy="431800"/>
          </a:xfrm>
          <a:prstGeom prst="roundRect">
            <a:avLst>
              <a:gd name="adj" fmla="val 16667"/>
            </a:avLst>
          </a:prstGeom>
          <a:solidFill>
            <a:schemeClr val="accent2">
              <a:lumMod val="75000"/>
            </a:schemeClr>
          </a:solidFill>
          <a:ln>
            <a:noFill/>
          </a:ln>
        </p:spPr>
        <p:txBody>
          <a:bodyPr wrap="none" anchor="ct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gn="ctr" eaLnBrk="1" hangingPunct="1">
              <a:lnSpc>
                <a:spcPct val="90000"/>
              </a:lnSpc>
              <a:spcAft>
                <a:spcPct val="35000"/>
              </a:spcAft>
            </a:pPr>
            <a:r>
              <a:rPr lang="zh-CN" altLang="en-US" sz="2000" b="0">
                <a:solidFill>
                  <a:schemeClr val="bg1"/>
                </a:solidFill>
                <a:ea typeface="黑体" pitchFamily="49" charset="-122"/>
              </a:rPr>
              <a:t>超越本研究的范围</a:t>
            </a:r>
            <a:endParaRPr lang="en-US" altLang="zh-CN" sz="2000" b="0">
              <a:solidFill>
                <a:schemeClr val="bg1"/>
              </a:solidFill>
              <a:ea typeface="黑体" pitchFamily="49" charset="-122"/>
            </a:endParaRPr>
          </a:p>
        </p:txBody>
      </p:sp>
      <p:sp>
        <p:nvSpPr>
          <p:cNvPr id="1219607" name="AutoShape 23"/>
          <p:cNvSpPr>
            <a:spLocks noChangeArrowheads="1"/>
          </p:cNvSpPr>
          <p:nvPr/>
        </p:nvSpPr>
        <p:spPr bwMode="auto">
          <a:xfrm>
            <a:off x="431800" y="6021388"/>
            <a:ext cx="4032251" cy="431800"/>
          </a:xfrm>
          <a:prstGeom prst="roundRect">
            <a:avLst>
              <a:gd name="adj" fmla="val 16667"/>
            </a:avLst>
          </a:prstGeom>
          <a:solidFill>
            <a:schemeClr val="accent2">
              <a:lumMod val="75000"/>
            </a:schemeClr>
          </a:solidFill>
          <a:ln>
            <a:noFill/>
          </a:ln>
        </p:spPr>
        <p:txBody>
          <a:bodyPr wrap="none" anchor="ct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gn="ctr" eaLnBrk="1" hangingPunct="1">
              <a:lnSpc>
                <a:spcPct val="90000"/>
              </a:lnSpc>
              <a:spcAft>
                <a:spcPct val="35000"/>
              </a:spcAft>
            </a:pPr>
            <a:r>
              <a:rPr lang="zh-CN" altLang="en-US" sz="2000" b="0">
                <a:solidFill>
                  <a:schemeClr val="bg1"/>
                </a:solidFill>
                <a:ea typeface="黑体" pitchFamily="49" charset="-122"/>
              </a:rPr>
              <a:t>超越权限的范围</a:t>
            </a:r>
            <a:endParaRPr lang="en-US" altLang="zh-CN" sz="2000" b="0">
              <a:solidFill>
                <a:schemeClr val="bg1"/>
              </a:solidFill>
              <a:ea typeface="黑体" pitchFamily="49" charset="-122"/>
            </a:endParaRPr>
          </a:p>
        </p:txBody>
      </p:sp>
      <p:pic>
        <p:nvPicPr>
          <p:cNvPr id="23"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538"/>
            <a:ext cx="12192000" cy="148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1148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19597"/>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95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19599"/>
                                        </p:tgtEl>
                                        <p:attrNameLst>
                                          <p:attrName>style.visibility</p:attrName>
                                        </p:attrNameLst>
                                      </p:cBhvr>
                                      <p:to>
                                        <p:strVal val="hidden"/>
                                      </p:to>
                                    </p:set>
                                  </p:childTnLst>
                                </p:cTn>
                              </p:par>
                            </p:childTnLst>
                          </p:cTn>
                        </p:par>
                      </p:childTnLst>
                    </p:cTn>
                  </p:par>
                </p:childTnLst>
              </p:cTn>
              <p:nextCondLst>
                <p:cond evt="onClick" delay="0">
                  <p:tgtEl>
                    <p:spTgt spid="1219597"/>
                  </p:tgtEl>
                </p:cond>
              </p:nextCondLst>
            </p:seq>
            <p:seq concurrent="1" nextAc="seek">
              <p:cTn id="11" restart="whenNotActive" fill="hold" evtFilter="cancelBubble" nodeType="interactiveSeq">
                <p:stCondLst>
                  <p:cond evt="onClick" delay="0">
                    <p:tgtEl>
                      <p:spTgt spid="1219598"/>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1960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219600"/>
                                        </p:tgtEl>
                                        <p:attrNameLst>
                                          <p:attrName>style.visibility</p:attrName>
                                        </p:attrNameLst>
                                      </p:cBhvr>
                                      <p:to>
                                        <p:strVal val="hidden"/>
                                      </p:to>
                                    </p:set>
                                  </p:childTnLst>
                                </p:cTn>
                              </p:par>
                            </p:childTnLst>
                          </p:cTn>
                        </p:par>
                      </p:childTnLst>
                    </p:cTn>
                  </p:par>
                </p:childTnLst>
              </p:cTn>
              <p:nextCondLst>
                <p:cond evt="onClick" delay="0">
                  <p:tgtEl>
                    <p:spTgt spid="1219598"/>
                  </p:tgtEl>
                </p:cond>
              </p:nextCondLst>
            </p:seq>
            <p:seq concurrent="1" nextAc="seek">
              <p:cTn id="20" restart="whenNotActive" fill="hold" evtFilter="cancelBubble" nodeType="interactiveSeq">
                <p:stCondLst>
                  <p:cond evt="onClick" delay="0">
                    <p:tgtEl>
                      <p:spTgt spid="1219601"/>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1960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19602"/>
                                        </p:tgtEl>
                                        <p:attrNameLst>
                                          <p:attrName>style.visibility</p:attrName>
                                        </p:attrNameLst>
                                      </p:cBhvr>
                                      <p:to>
                                        <p:strVal val="hidden"/>
                                      </p:to>
                                    </p:set>
                                  </p:childTnLst>
                                </p:cTn>
                              </p:par>
                            </p:childTnLst>
                          </p:cTn>
                        </p:par>
                      </p:childTnLst>
                    </p:cTn>
                  </p:par>
                </p:childTnLst>
              </p:cTn>
              <p:nextCondLst>
                <p:cond evt="onClick" delay="0">
                  <p:tgtEl>
                    <p:spTgt spid="1219601"/>
                  </p:tgtEl>
                </p:cond>
              </p:nextCondLst>
            </p:seq>
            <p:seq concurrent="1" nextAc="seek">
              <p:cTn id="29" restart="whenNotActive" fill="hold" evtFilter="cancelBubble" nodeType="interactiveSeq">
                <p:stCondLst>
                  <p:cond evt="onClick" delay="0">
                    <p:tgtEl>
                      <p:spTgt spid="1219606"/>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1960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19603"/>
                                        </p:tgtEl>
                                        <p:attrNameLst>
                                          <p:attrName>style.visibility</p:attrName>
                                        </p:attrNameLst>
                                      </p:cBhvr>
                                      <p:to>
                                        <p:strVal val="hidden"/>
                                      </p:to>
                                    </p:set>
                                  </p:childTnLst>
                                </p:cTn>
                              </p:par>
                            </p:childTnLst>
                          </p:cTn>
                        </p:par>
                      </p:childTnLst>
                    </p:cTn>
                  </p:par>
                </p:childTnLst>
              </p:cTn>
              <p:nextCondLst>
                <p:cond evt="onClick" delay="0">
                  <p:tgtEl>
                    <p:spTgt spid="1219606"/>
                  </p:tgtEl>
                </p:cond>
              </p:nextCondLst>
            </p:seq>
            <p:seq concurrent="1" nextAc="seek">
              <p:cTn id="38" restart="whenNotActive" fill="hold" evtFilter="cancelBubble" nodeType="interactiveSeq">
                <p:stCondLst>
                  <p:cond evt="onClick" delay="0">
                    <p:tgtEl>
                      <p:spTgt spid="1219607"/>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196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19605"/>
                                        </p:tgtEl>
                                        <p:attrNameLst>
                                          <p:attrName>style.visibility</p:attrName>
                                        </p:attrNameLst>
                                      </p:cBhvr>
                                      <p:to>
                                        <p:strVal val="hidden"/>
                                      </p:to>
                                    </p:set>
                                  </p:childTnLst>
                                </p:cTn>
                              </p:par>
                            </p:childTnLst>
                          </p:cTn>
                        </p:par>
                      </p:childTnLst>
                    </p:cTn>
                  </p:par>
                </p:childTnLst>
              </p:cTn>
              <p:nextCondLst>
                <p:cond evt="onClick" delay="0">
                  <p:tgtEl>
                    <p:spTgt spid="1219607"/>
                  </p:tgtEl>
                </p:cond>
              </p:nextCondLst>
            </p:seq>
          </p:childTnLst>
        </p:cTn>
      </p:par>
    </p:tnLst>
    <p:bldLst>
      <p:bldP spid="1219599" grpId="0" animBg="1"/>
      <p:bldP spid="1219599" grpId="1" animBg="1"/>
      <p:bldP spid="1219600" grpId="0" animBg="1"/>
      <p:bldP spid="1219600" grpId="1" animBg="1"/>
      <p:bldP spid="1219602" grpId="0" animBg="1"/>
      <p:bldP spid="1219602" grpId="1" animBg="1"/>
      <p:bldP spid="1219603" grpId="0" animBg="1"/>
      <p:bldP spid="1219603" grpId="1" animBg="1"/>
      <p:bldP spid="1219605" grpId="0" animBg="1"/>
      <p:bldP spid="121960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831" name="Rectangle 79"/>
          <p:cNvSpPr>
            <a:spLocks/>
          </p:cNvSpPr>
          <p:nvPr/>
        </p:nvSpPr>
        <p:spPr bwMode="auto">
          <a:xfrm>
            <a:off x="598600" y="3349321"/>
            <a:ext cx="114300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buFont typeface="Arial" pitchFamily="34" charset="0"/>
              <a:buChar char="•"/>
            </a:pPr>
            <a:r>
              <a:rPr lang="en-US" altLang="zh-CN" b="0" dirty="0">
                <a:ea typeface="黑体" pitchFamily="49" charset="-122"/>
              </a:rPr>
              <a:t>for which we are ready: </a:t>
            </a:r>
            <a:r>
              <a:rPr lang="zh-CN" altLang="en-US" sz="2000" b="0" dirty="0">
                <a:latin typeface="黑体" pitchFamily="49" charset="-122"/>
                <a:ea typeface="黑体" pitchFamily="49" charset="-122"/>
              </a:rPr>
              <a:t>介词 </a:t>
            </a:r>
            <a:r>
              <a:rPr lang="en-US" altLang="zh-CN" b="0" dirty="0">
                <a:ea typeface="黑体" pitchFamily="49" charset="-122"/>
              </a:rPr>
              <a:t>for </a:t>
            </a:r>
            <a:r>
              <a:rPr lang="zh-CN" altLang="en-US" sz="2000" b="0" dirty="0">
                <a:latin typeface="黑体" pitchFamily="49" charset="-122"/>
                <a:ea typeface="黑体" pitchFamily="49" charset="-122"/>
              </a:rPr>
              <a:t>置于引导词前，</a:t>
            </a:r>
            <a:r>
              <a:rPr lang="en-US" altLang="zh-CN" sz="2000" b="0" dirty="0">
                <a:ea typeface="黑体" pitchFamily="49" charset="-122"/>
              </a:rPr>
              <a:t>“</a:t>
            </a:r>
            <a:r>
              <a:rPr lang="zh-CN" altLang="en-US" sz="2000" b="0" dirty="0">
                <a:latin typeface="黑体" pitchFamily="49" charset="-122"/>
                <a:ea typeface="黑体" pitchFamily="49" charset="-122"/>
              </a:rPr>
              <a:t>做好了准备</a:t>
            </a:r>
            <a:r>
              <a:rPr lang="zh-CN" altLang="en-US" sz="2000" b="0" dirty="0">
                <a:ea typeface="黑体" pitchFamily="49" charset="-122"/>
              </a:rPr>
              <a:t>”</a:t>
            </a:r>
            <a:endParaRPr lang="zh-CN" altLang="en-US" sz="2000" b="0" dirty="0">
              <a:latin typeface="黑体" pitchFamily="49" charset="-122"/>
              <a:ea typeface="黑体" pitchFamily="49" charset="-122"/>
            </a:endParaRPr>
          </a:p>
          <a:p>
            <a:pPr>
              <a:lnSpc>
                <a:spcPct val="100000"/>
              </a:lnSpc>
              <a:buFontTx/>
              <a:buChar char="•"/>
            </a:pPr>
            <a:r>
              <a:rPr lang="en-US" altLang="zh-CN" sz="2000" b="0" dirty="0">
                <a:ea typeface="黑体" pitchFamily="49" charset="-122"/>
              </a:rPr>
              <a:t>… </a:t>
            </a:r>
            <a:r>
              <a:rPr lang="en-US" altLang="zh-CN" b="0" dirty="0">
                <a:ea typeface="黑体" pitchFamily="49" charset="-122"/>
              </a:rPr>
              <a:t>have gone a little further than we have gone ourselves: </a:t>
            </a:r>
            <a:r>
              <a:rPr lang="zh-CN" altLang="en-US" sz="2000" b="0" dirty="0">
                <a:ea typeface="黑体" pitchFamily="49" charset="-122"/>
              </a:rPr>
              <a:t>比我们自己走得更远一些，此处指这些书籍的眼界比我们更高，对我们具有指导性。</a:t>
            </a:r>
          </a:p>
          <a:p>
            <a:pPr>
              <a:lnSpc>
                <a:spcPct val="100000"/>
              </a:lnSpc>
              <a:buFontTx/>
              <a:buChar char="•"/>
            </a:pPr>
            <a:r>
              <a:rPr lang="en-US" altLang="zh-CN" b="0" dirty="0">
                <a:ea typeface="黑体" pitchFamily="49" charset="-122"/>
              </a:rPr>
              <a:t>down the particular path: </a:t>
            </a:r>
            <a:r>
              <a:rPr lang="zh-CN" altLang="en-US" sz="2000" b="0" dirty="0">
                <a:ea typeface="黑体" pitchFamily="49" charset="-122"/>
              </a:rPr>
              <a:t>沿着特殊的道路</a:t>
            </a:r>
          </a:p>
          <a:p>
            <a:pPr>
              <a:lnSpc>
                <a:spcPct val="100000"/>
              </a:lnSpc>
              <a:buFontTx/>
              <a:buChar char="•"/>
            </a:pPr>
            <a:r>
              <a:rPr lang="zh-CN" altLang="en-US" sz="2000" b="0" dirty="0">
                <a:ea typeface="黑体" pitchFamily="49" charset="-122"/>
              </a:rPr>
              <a:t>此句为复合句，由</a:t>
            </a:r>
            <a:r>
              <a:rPr lang="en-US" altLang="zh-CN" b="0" dirty="0">
                <a:ea typeface="黑体" pitchFamily="49" charset="-122"/>
              </a:rPr>
              <a:t>which</a:t>
            </a:r>
            <a:r>
              <a:rPr lang="zh-CN" altLang="en-US" sz="2000" b="0" dirty="0">
                <a:ea typeface="黑体" pitchFamily="49" charset="-122"/>
              </a:rPr>
              <a:t>引导两个定语从句，修饰</a:t>
            </a:r>
            <a:r>
              <a:rPr lang="en-US" altLang="zh-CN" b="0" dirty="0">
                <a:ea typeface="黑体" pitchFamily="49" charset="-122"/>
              </a:rPr>
              <a:t>those</a:t>
            </a:r>
            <a:r>
              <a:rPr lang="zh-CN" altLang="en-US" sz="2000" b="0" dirty="0">
                <a:ea typeface="黑体" pitchFamily="49" charset="-122"/>
              </a:rPr>
              <a:t>。</a:t>
            </a:r>
          </a:p>
        </p:txBody>
      </p:sp>
      <p:sp>
        <p:nvSpPr>
          <p:cNvPr id="714835" name="Rectangle 83"/>
          <p:cNvSpPr>
            <a:spLocks/>
          </p:cNvSpPr>
          <p:nvPr/>
        </p:nvSpPr>
        <p:spPr bwMode="auto">
          <a:xfrm>
            <a:off x="672041" y="5823264"/>
            <a:ext cx="1084791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spcBef>
                <a:spcPct val="20000"/>
              </a:spcBef>
              <a:buFont typeface="Arial" pitchFamily="34" charset="0"/>
              <a:buNone/>
            </a:pPr>
            <a:r>
              <a:rPr lang="zh-CN" altLang="en-US" sz="2000" dirty="0">
                <a:ea typeface="黑体" pitchFamily="49" charset="-122"/>
              </a:rPr>
              <a:t>我认为能影响我们的书籍是那些我们已经准备要读的书，它们只是在我们已经选定的道路上走得比我们更远一些而已。</a:t>
            </a:r>
          </a:p>
        </p:txBody>
      </p:sp>
      <p:sp>
        <p:nvSpPr>
          <p:cNvPr id="68618" name="Text Box 84"/>
          <p:cNvSpPr txBox="1">
            <a:spLocks noChangeArrowheads="1"/>
          </p:cNvSpPr>
          <p:nvPr/>
        </p:nvSpPr>
        <p:spPr bwMode="auto">
          <a:xfrm>
            <a:off x="279732" y="2831809"/>
            <a:ext cx="960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spcBef>
                <a:spcPct val="50000"/>
              </a:spcBef>
            </a:pPr>
            <a:r>
              <a:rPr lang="en-US" altLang="zh-CN" dirty="0"/>
              <a:t>Identify the sentence structure.</a:t>
            </a:r>
          </a:p>
        </p:txBody>
      </p:sp>
      <p:sp>
        <p:nvSpPr>
          <p:cNvPr id="68619" name="Text Box 85"/>
          <p:cNvSpPr txBox="1">
            <a:spLocks noChangeArrowheads="1"/>
          </p:cNvSpPr>
          <p:nvPr/>
        </p:nvSpPr>
        <p:spPr bwMode="auto">
          <a:xfrm>
            <a:off x="367407" y="5367222"/>
            <a:ext cx="960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spcBef>
                <a:spcPct val="50000"/>
              </a:spcBef>
            </a:pPr>
            <a:r>
              <a:rPr lang="en-US" altLang="zh-CN" dirty="0"/>
              <a:t>Translate the sentence into Chinese.</a:t>
            </a:r>
          </a:p>
        </p:txBody>
      </p:sp>
      <p:pic>
        <p:nvPicPr>
          <p:cNvPr id="24"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538"/>
            <a:ext cx="12192000" cy="148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8615" name="Rectangle 75"/>
          <p:cNvSpPr>
            <a:spLocks/>
          </p:cNvSpPr>
          <p:nvPr/>
        </p:nvSpPr>
        <p:spPr bwMode="auto">
          <a:xfrm>
            <a:off x="431801" y="1464972"/>
            <a:ext cx="11664949"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90000"/>
              </a:lnSpc>
              <a:buFont typeface="Arial" pitchFamily="34" charset="0"/>
              <a:buNone/>
            </a:pPr>
            <a:r>
              <a:rPr lang="en-US" altLang="zh-CN" sz="2800" dirty="0"/>
              <a:t>I suggest that the only books that influence us are those for which we are ready, and which have gone a little further down our particular path than we have gone ourselves. (</a:t>
            </a:r>
            <a:r>
              <a:rPr lang="en-US" altLang="zh-CN" sz="2800" dirty="0" smtClean="0"/>
              <a:t>Para. </a:t>
            </a:r>
            <a:r>
              <a:rPr lang="en-US" altLang="zh-CN" sz="2800" dirty="0"/>
              <a:t>6)</a:t>
            </a:r>
            <a:endParaRPr lang="zh-CN" altLang="en-US" sz="2800" dirty="0">
              <a:latin typeface="黑体" pitchFamily="49" charset="-122"/>
              <a:ea typeface="黑体" pitchFamily="49" charset="-122"/>
            </a:endParaRPr>
          </a:p>
        </p:txBody>
      </p:sp>
      <p:sp>
        <p:nvSpPr>
          <p:cNvPr id="2" name="等腰三角形 1">
            <a:hlinkClick r:id="rId4" action="ppaction://hlinksldjump"/>
          </p:cNvPr>
          <p:cNvSpPr/>
          <p:nvPr/>
        </p:nvSpPr>
        <p:spPr>
          <a:xfrm>
            <a:off x="11790608" y="6510270"/>
            <a:ext cx="237992" cy="249619"/>
          </a:xfrm>
          <a:prstGeom prst="triangl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314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48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48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48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48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14831">
                                            <p:txEl>
                                              <p:pRg st="0" end="0"/>
                                            </p:txEl>
                                          </p:spTgt>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14831">
                                            <p:txEl>
                                              <p:pRg st="1" end="1"/>
                                            </p:txEl>
                                          </p:spTgt>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14831">
                                            <p:txEl>
                                              <p:pRg st="2" end="2"/>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14831">
                                            <p:txEl>
                                              <p:pRg st="3" end="3"/>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48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148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831" grpId="0" build="allAtOnce"/>
      <p:bldP spid="714831" grpId="1" build="allAtOnce"/>
      <p:bldP spid="714835" grpId="0"/>
      <p:bldP spid="714835" grpId="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Text Organization </a:t>
            </a:r>
          </a:p>
        </p:txBody>
      </p:sp>
      <p:sp>
        <p:nvSpPr>
          <p:cNvPr id="2" name="内容占位符 1"/>
          <p:cNvSpPr>
            <a:spLocks noGrp="1"/>
          </p:cNvSpPr>
          <p:nvPr>
            <p:ph sz="half" idx="1"/>
          </p:nvPr>
        </p:nvSpPr>
        <p:spPr>
          <a:xfrm>
            <a:off x="458273" y="3876540"/>
            <a:ext cx="4113727" cy="2339059"/>
          </a:xfrm>
        </p:spPr>
        <p:txBody>
          <a:bodyPr/>
          <a:lstStyle/>
          <a:p>
            <a:r>
              <a:rPr lang="en-US" altLang="zh-CN" b="1" dirty="0"/>
              <a:t>What is the intended meaning of “danger”?</a:t>
            </a:r>
          </a:p>
          <a:p>
            <a:pPr marL="0" indent="0">
              <a:buNone/>
            </a:pPr>
            <a:endParaRPr lang="zh-CN" altLang="en-US" dirty="0"/>
          </a:p>
        </p:txBody>
      </p:sp>
      <p:pic>
        <p:nvPicPr>
          <p:cNvPr id="7" name="图片 6"/>
          <p:cNvPicPr>
            <a:picLocks noChangeAspect="1"/>
          </p:cNvPicPr>
          <p:nvPr/>
        </p:nvPicPr>
        <p:blipFill>
          <a:blip r:embed="rId3"/>
          <a:stretch>
            <a:fillRect/>
          </a:stretch>
        </p:blipFill>
        <p:spPr>
          <a:xfrm>
            <a:off x="5071055" y="1713879"/>
            <a:ext cx="6355724" cy="4789949"/>
          </a:xfrm>
          <a:prstGeom prst="rect">
            <a:avLst/>
          </a:prstGeom>
        </p:spPr>
      </p:pic>
      <p:sp>
        <p:nvSpPr>
          <p:cNvPr id="8" name="矩形 7"/>
          <p:cNvSpPr/>
          <p:nvPr/>
        </p:nvSpPr>
        <p:spPr>
          <a:xfrm>
            <a:off x="5344731" y="2125576"/>
            <a:ext cx="6336407" cy="1446550"/>
          </a:xfrm>
          <a:prstGeom prst="rect">
            <a:avLst/>
          </a:prstGeom>
          <a:noFill/>
          <a:ln>
            <a:solidFill>
              <a:srgbClr val="FF0000"/>
            </a:solidFill>
          </a:ln>
          <a:effectLst>
            <a:softEdge rad="31750"/>
          </a:effectLst>
        </p:spPr>
        <p:txBody>
          <a:bodyPr wrap="square" lIns="91440" tIns="45720" rIns="91440" bIns="45720">
            <a:spAutoFit/>
          </a:bodyPr>
          <a:lstStyle/>
          <a:p>
            <a:pPr algn="ctr"/>
            <a:r>
              <a:rPr lang="en-US" altLang="zh-CN" sz="4400" b="1" cap="none" spc="0" dirty="0" smtClean="0">
                <a:ln w="0"/>
                <a:solidFill>
                  <a:schemeClr val="bg1"/>
                </a:solidFill>
                <a:effectLst>
                  <a:reflection blurRad="6350" stA="53000" endA="300" endPos="35500" dir="5400000" sy="-90000" algn="bl" rotWithShape="0"/>
                </a:effectLst>
              </a:rPr>
              <a:t>Danger! Books may change your life </a:t>
            </a:r>
            <a:endParaRPr lang="zh-CN" altLang="en-US" sz="4400" b="1" cap="none" spc="0" dirty="0">
              <a:ln w="0"/>
              <a:solidFill>
                <a:schemeClr val="bg1"/>
              </a:solidFill>
              <a:effectLst>
                <a:reflection blurRad="6350" stA="53000" endA="300" endPos="35500" dir="5400000" sy="-90000" algn="bl" rotWithShape="0"/>
              </a:effectLst>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189" y="1475838"/>
            <a:ext cx="22860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23"/>
          <p:cNvSpPr txBox="1">
            <a:spLocks noChangeArrowheads="1"/>
          </p:cNvSpPr>
          <p:nvPr/>
        </p:nvSpPr>
        <p:spPr bwMode="auto">
          <a:xfrm>
            <a:off x="753214" y="4951636"/>
            <a:ext cx="3921817" cy="1384995"/>
          </a:xfrm>
          <a:prstGeom prst="rect">
            <a:avLst/>
          </a:prstGeom>
          <a:noFill/>
          <a:ln w="9525" algn="ctr">
            <a:noFill/>
            <a:miter lim="800000"/>
            <a:headEnd/>
            <a:tailEnd/>
          </a:ln>
          <a:effectLst/>
        </p:spPr>
        <p:txBody>
          <a:bodyPr wrap="square">
            <a:spAutoFit/>
          </a:bodyPr>
          <a:lstStyle/>
          <a:p>
            <a:pPr defTabSz="800100">
              <a:defRPr/>
            </a:pPr>
            <a:r>
              <a:rPr lang="en-US" altLang="zh-CN" sz="2800" dirty="0">
                <a:solidFill>
                  <a:srgbClr val="0066CC"/>
                </a:solidFill>
              </a:rPr>
              <a:t>A road sign but not a real warning to catch readers’ attention</a:t>
            </a:r>
          </a:p>
        </p:txBody>
      </p:sp>
    </p:spTree>
    <p:extLst>
      <p:ext uri="{BB962C8B-B14F-4D97-AF65-F5344CB8AC3E}">
        <p14:creationId xmlns:p14="http://schemas.microsoft.com/office/powerpoint/2010/main" val="19128230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42"/>
                                        </p:tgtEl>
                                        <p:attrNameLst>
                                          <p:attrName>style.visibility</p:attrName>
                                        </p:attrNameLst>
                                      </p:cBhvr>
                                      <p:to>
                                        <p:strVal val="visible"/>
                                      </p:to>
                                    </p:set>
                                    <p:animEffect transition="in" filter="fade">
                                      <p:cBhvr>
                                        <p:cTn id="13" dur="500"/>
                                        <p:tgtEl>
                                          <p:spTgt spid="102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animBg="1"/>
      <p:bldP spid="9" grpId="0"/>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4"/>
          <p:cNvSpPr>
            <a:spLocks noGrp="1"/>
          </p:cNvSpPr>
          <p:nvPr>
            <p:ph type="body" idx="1"/>
          </p:nvPr>
        </p:nvSpPr>
        <p:spPr>
          <a:xfrm>
            <a:off x="719667" y="1464972"/>
            <a:ext cx="11135336" cy="1439862"/>
          </a:xfrm>
          <a:noFill/>
        </p:spPr>
        <p:txBody>
          <a:bodyPr>
            <a:normAutofit/>
          </a:bodyPr>
          <a:lstStyle/>
          <a:p>
            <a:pPr marL="0" indent="0">
              <a:lnSpc>
                <a:spcPct val="85000"/>
              </a:lnSpc>
              <a:spcBef>
                <a:spcPct val="0"/>
              </a:spcBef>
              <a:buFont typeface="Arial" pitchFamily="34" charset="0"/>
              <a:buNone/>
            </a:pPr>
            <a:r>
              <a:rPr lang="en-US" altLang="zh-CN" b="1" dirty="0" smtClean="0"/>
              <a:t>These books ... and meaninglessness of an existence completely </a:t>
            </a:r>
            <a:r>
              <a:rPr lang="en-US" altLang="zh-CN" b="1" dirty="0" smtClean="0">
                <a:hlinkClick r:id="rId2" action="ppaction://hlinksldjump"/>
              </a:rPr>
              <a:t>immersed in </a:t>
            </a:r>
            <a:r>
              <a:rPr lang="en-US" altLang="zh-CN" b="1" dirty="0" smtClean="0"/>
              <a:t>the needs and </a:t>
            </a:r>
            <a:r>
              <a:rPr lang="en-US" altLang="zh-CN" b="1" dirty="0" err="1" smtClean="0"/>
              <a:t>passivities</a:t>
            </a:r>
            <a:r>
              <a:rPr lang="en-US" altLang="zh-CN" b="1" dirty="0" smtClean="0"/>
              <a:t> fostered by a culture in which sales are everything. (Para. 7)</a:t>
            </a:r>
          </a:p>
        </p:txBody>
      </p:sp>
      <p:sp>
        <p:nvSpPr>
          <p:cNvPr id="716848" name="Rectangle 48"/>
          <p:cNvSpPr>
            <a:spLocks/>
          </p:cNvSpPr>
          <p:nvPr/>
        </p:nvSpPr>
        <p:spPr bwMode="auto">
          <a:xfrm>
            <a:off x="866434" y="3171203"/>
            <a:ext cx="10898716"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85000"/>
              </a:lnSpc>
              <a:spcBef>
                <a:spcPct val="15000"/>
              </a:spcBef>
              <a:buFont typeface="Arial" pitchFamily="34" charset="0"/>
              <a:buChar char="•"/>
            </a:pPr>
            <a:r>
              <a:rPr lang="zh-CN" altLang="en-US" sz="2000" b="0" dirty="0">
                <a:latin typeface="黑体" pitchFamily="49" charset="-122"/>
                <a:ea typeface="黑体" pitchFamily="49" charset="-122"/>
              </a:rPr>
              <a:t>此句为由多个定语及定语从句构成复合句，主句结构为 </a:t>
            </a:r>
            <a:r>
              <a:rPr lang="en-US" altLang="zh-CN" b="0" dirty="0">
                <a:ea typeface="黑体" pitchFamily="49" charset="-122"/>
              </a:rPr>
              <a:t>These books </a:t>
            </a:r>
            <a:r>
              <a:rPr lang="en-US" altLang="zh-CN" b="0" dirty="0" smtClean="0">
                <a:ea typeface="黑体" pitchFamily="49" charset="-122"/>
              </a:rPr>
              <a:t>have helped me…, and have </a:t>
            </a:r>
            <a:r>
              <a:rPr lang="en-US" altLang="zh-CN" b="0" dirty="0">
                <a:ea typeface="黑体" pitchFamily="49" charset="-122"/>
              </a:rPr>
              <a:t>made it possible for me to do</a:t>
            </a:r>
            <a:r>
              <a:rPr lang="en-US" altLang="zh-CN" b="0" dirty="0" smtClean="0">
                <a:ea typeface="黑体" pitchFamily="49" charset="-122"/>
              </a:rPr>
              <a:t>…, to </a:t>
            </a:r>
            <a:r>
              <a:rPr lang="en-US" altLang="zh-CN" b="0" dirty="0">
                <a:ea typeface="黑体" pitchFamily="49" charset="-122"/>
              </a:rPr>
              <a:t>get out of the confusion and meaninglessness </a:t>
            </a:r>
            <a:r>
              <a:rPr lang="zh-CN" altLang="en-US" sz="2000" b="0" dirty="0">
                <a:latin typeface="黑体" pitchFamily="49" charset="-122"/>
                <a:ea typeface="黑体" pitchFamily="49" charset="-122"/>
              </a:rPr>
              <a:t>为动词不定式构成的形式宾语，为 </a:t>
            </a:r>
            <a:r>
              <a:rPr lang="en-US" altLang="zh-CN" b="0" dirty="0">
                <a:ea typeface="黑体" pitchFamily="49" charset="-122"/>
              </a:rPr>
              <a:t>it </a:t>
            </a:r>
            <a:r>
              <a:rPr lang="zh-CN" altLang="en-US" sz="2000" b="0" dirty="0">
                <a:latin typeface="黑体" pitchFamily="49" charset="-122"/>
                <a:ea typeface="黑体" pitchFamily="49" charset="-122"/>
              </a:rPr>
              <a:t>指代的内容。</a:t>
            </a:r>
            <a:endParaRPr lang="en-US" altLang="zh-CN" sz="2000" b="0" dirty="0">
              <a:latin typeface="黑体" pitchFamily="49" charset="-122"/>
              <a:ea typeface="黑体" pitchFamily="49" charset="-122"/>
            </a:endParaRPr>
          </a:p>
          <a:p>
            <a:pPr>
              <a:lnSpc>
                <a:spcPct val="85000"/>
              </a:lnSpc>
              <a:spcBef>
                <a:spcPct val="15000"/>
              </a:spcBef>
              <a:buFont typeface="Arial" pitchFamily="34" charset="0"/>
              <a:buChar char="•"/>
            </a:pPr>
            <a:r>
              <a:rPr lang="en-US" altLang="zh-CN" b="0" dirty="0">
                <a:ea typeface="黑体" pitchFamily="49" charset="-122"/>
              </a:rPr>
              <a:t>an existence </a:t>
            </a:r>
            <a:r>
              <a:rPr lang="zh-CN" altLang="en-US" sz="2000" b="0" dirty="0">
                <a:ea typeface="黑体" pitchFamily="49" charset="-122"/>
              </a:rPr>
              <a:t>为介词 </a:t>
            </a:r>
            <a:r>
              <a:rPr lang="en-US" altLang="zh-CN" b="0" dirty="0">
                <a:ea typeface="黑体" pitchFamily="49" charset="-122"/>
              </a:rPr>
              <a:t>of</a:t>
            </a:r>
            <a:r>
              <a:rPr lang="en-US" altLang="zh-CN" sz="2000" b="0" dirty="0">
                <a:ea typeface="黑体" pitchFamily="49" charset="-122"/>
              </a:rPr>
              <a:t> </a:t>
            </a:r>
            <a:r>
              <a:rPr lang="zh-CN" altLang="en-US" sz="2000" b="0" dirty="0">
                <a:ea typeface="黑体" pitchFamily="49" charset="-122"/>
              </a:rPr>
              <a:t>的宾语，过去分词 </a:t>
            </a:r>
            <a:r>
              <a:rPr lang="en-US" altLang="zh-CN" b="0" dirty="0">
                <a:ea typeface="黑体" pitchFamily="49" charset="-122"/>
              </a:rPr>
              <a:t>completely immersed in…</a:t>
            </a:r>
            <a:r>
              <a:rPr lang="zh-CN" altLang="en-US" sz="2000" b="0" dirty="0">
                <a:ea typeface="黑体" pitchFamily="49" charset="-122"/>
              </a:rPr>
              <a:t>作 为后置定语，在此处再套嵌了另一个过去分词的后置定语</a:t>
            </a:r>
            <a:r>
              <a:rPr lang="en-US" altLang="zh-CN" b="0" dirty="0">
                <a:ea typeface="黑体" pitchFamily="49" charset="-122"/>
              </a:rPr>
              <a:t>fostered by a culture, </a:t>
            </a:r>
            <a:r>
              <a:rPr lang="zh-CN" altLang="en-US" sz="2000" b="0" dirty="0">
                <a:ea typeface="黑体" pitchFamily="49" charset="-122"/>
              </a:rPr>
              <a:t>修饰 </a:t>
            </a:r>
            <a:r>
              <a:rPr lang="en-US" altLang="zh-CN" b="0" dirty="0">
                <a:ea typeface="黑体" pitchFamily="49" charset="-122"/>
              </a:rPr>
              <a:t>the needs and </a:t>
            </a:r>
            <a:r>
              <a:rPr lang="en-US" altLang="zh-CN" b="0" dirty="0" err="1">
                <a:ea typeface="黑体" pitchFamily="49" charset="-122"/>
              </a:rPr>
              <a:t>passivities</a:t>
            </a:r>
            <a:r>
              <a:rPr lang="en-US" altLang="zh-CN" b="0" dirty="0">
                <a:ea typeface="黑体" pitchFamily="49" charset="-122"/>
              </a:rPr>
              <a:t>,</a:t>
            </a:r>
            <a:r>
              <a:rPr lang="en-US" altLang="zh-CN" sz="2000" b="0" dirty="0">
                <a:ea typeface="黑体" pitchFamily="49" charset="-122"/>
              </a:rPr>
              <a:t> </a:t>
            </a:r>
            <a:r>
              <a:rPr lang="zh-CN" altLang="en-US" sz="2000" b="0" dirty="0">
                <a:ea typeface="黑体" pitchFamily="49" charset="-122"/>
              </a:rPr>
              <a:t>其后套嵌了第三个定语，为 </a:t>
            </a:r>
            <a:r>
              <a:rPr lang="en-US" altLang="zh-CN" b="0" dirty="0">
                <a:ea typeface="黑体" pitchFamily="49" charset="-122"/>
              </a:rPr>
              <a:t>which </a:t>
            </a:r>
            <a:r>
              <a:rPr lang="zh-CN" altLang="en-US" sz="2000" b="0" dirty="0">
                <a:ea typeface="黑体" pitchFamily="49" charset="-122"/>
              </a:rPr>
              <a:t>所引导的定语从句修饰 </a:t>
            </a:r>
            <a:r>
              <a:rPr lang="en-US" altLang="zh-CN" b="0" dirty="0">
                <a:ea typeface="黑体" pitchFamily="49" charset="-122"/>
              </a:rPr>
              <a:t>a culture</a:t>
            </a:r>
            <a:r>
              <a:rPr lang="zh-CN" altLang="en-US" sz="2000" b="0" dirty="0">
                <a:ea typeface="黑体" pitchFamily="49" charset="-122"/>
              </a:rPr>
              <a:t>。</a:t>
            </a:r>
          </a:p>
        </p:txBody>
      </p:sp>
      <p:sp>
        <p:nvSpPr>
          <p:cNvPr id="716849" name="Rectangle 49"/>
          <p:cNvSpPr>
            <a:spLocks/>
          </p:cNvSpPr>
          <p:nvPr/>
        </p:nvSpPr>
        <p:spPr bwMode="auto">
          <a:xfrm>
            <a:off x="719667" y="5921398"/>
            <a:ext cx="1084791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588"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0000"/>
              </a:lnSpc>
              <a:spcBef>
                <a:spcPct val="20000"/>
              </a:spcBef>
              <a:buFont typeface="Arial" pitchFamily="34" charset="0"/>
              <a:buNone/>
            </a:pPr>
            <a:r>
              <a:rPr lang="zh-CN" altLang="en-US" sz="2000" dirty="0">
                <a:ea typeface="黑体" pitchFamily="49" charset="-122"/>
              </a:rPr>
              <a:t>销售就是一切的文化培育了人们无止境的需求和消极被动，生活充满了困惑和空虚，而书籍则把我从这种困惑和空虚中解脱了出来。</a:t>
            </a:r>
          </a:p>
        </p:txBody>
      </p:sp>
      <p:sp>
        <p:nvSpPr>
          <p:cNvPr id="69639" name="Text Box 54"/>
          <p:cNvSpPr txBox="1">
            <a:spLocks noChangeArrowheads="1"/>
          </p:cNvSpPr>
          <p:nvPr/>
        </p:nvSpPr>
        <p:spPr bwMode="auto">
          <a:xfrm>
            <a:off x="262467" y="2643470"/>
            <a:ext cx="960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spcBef>
                <a:spcPct val="50000"/>
              </a:spcBef>
            </a:pPr>
            <a:r>
              <a:rPr lang="en-US" altLang="zh-CN" dirty="0"/>
              <a:t>Identify the sentence structure.</a:t>
            </a:r>
          </a:p>
        </p:txBody>
      </p:sp>
      <p:sp>
        <p:nvSpPr>
          <p:cNvPr id="69640" name="Text Box 55"/>
          <p:cNvSpPr txBox="1">
            <a:spLocks noChangeArrowheads="1"/>
          </p:cNvSpPr>
          <p:nvPr/>
        </p:nvSpPr>
        <p:spPr bwMode="auto">
          <a:xfrm>
            <a:off x="417013" y="5459733"/>
            <a:ext cx="960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spcBef>
                <a:spcPct val="50000"/>
              </a:spcBef>
            </a:pPr>
            <a:r>
              <a:rPr lang="en-US" altLang="zh-CN" dirty="0"/>
              <a:t>Translate the sentence into Chinese.</a:t>
            </a:r>
          </a:p>
        </p:txBody>
      </p:sp>
      <p:pic>
        <p:nvPicPr>
          <p:cNvPr id="23"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538"/>
            <a:ext cx="12192000" cy="1487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9169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68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16848">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16848">
                                            <p:txEl>
                                              <p:pRg st="1" end="1"/>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68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168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8" grpId="0" build="allAtOnce"/>
      <p:bldP spid="716848" grpId="1" build="allAtOnce"/>
      <p:bldP spid="716849" grpId="0"/>
      <p:bldP spid="716849" grpId="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6710" name="Rectangle 6"/>
          <p:cNvSpPr>
            <a:spLocks noChangeArrowheads="1"/>
          </p:cNvSpPr>
          <p:nvPr/>
        </p:nvSpPr>
        <p:spPr bwMode="auto">
          <a:xfrm>
            <a:off x="1479600" y="1655620"/>
            <a:ext cx="3262432"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61938" indent="-261938"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algn="just"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1.</a:t>
            </a:r>
            <a:r>
              <a:rPr lang="zh-CN" altLang="en-US" b="0" dirty="0">
                <a:latin typeface="黑体" panose="02010609060101010101" pitchFamily="49" charset="-122"/>
                <a:ea typeface="黑体" panose="02010609060101010101" pitchFamily="49" charset="-122"/>
              </a:rPr>
              <a:t>发现一个神奇的仙境</a:t>
            </a:r>
          </a:p>
        </p:txBody>
      </p:sp>
      <p:sp>
        <p:nvSpPr>
          <p:cNvPr id="1096711" name="Rectangle 7"/>
          <p:cNvSpPr>
            <a:spLocks noChangeArrowheads="1"/>
          </p:cNvSpPr>
          <p:nvPr/>
        </p:nvSpPr>
        <p:spPr bwMode="auto">
          <a:xfrm>
            <a:off x="5435521" y="1706565"/>
            <a:ext cx="55562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1. discover a mysterious wonderland</a:t>
            </a:r>
          </a:p>
        </p:txBody>
      </p:sp>
      <p:sp>
        <p:nvSpPr>
          <p:cNvPr id="1096712" name="Rectangle 8"/>
          <p:cNvSpPr>
            <a:spLocks noChangeArrowheads="1"/>
          </p:cNvSpPr>
          <p:nvPr/>
        </p:nvSpPr>
        <p:spPr bwMode="auto">
          <a:xfrm>
            <a:off x="1479600" y="2230078"/>
            <a:ext cx="3570208"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a:t>
            </a:r>
            <a:r>
              <a:rPr lang="zh-CN" altLang="en-US" b="0" dirty="0">
                <a:latin typeface="黑体" panose="02010609060101010101" pitchFamily="49" charset="-122"/>
                <a:ea typeface="黑体" panose="02010609060101010101" pitchFamily="49" charset="-122"/>
              </a:rPr>
              <a:t>从现实世界中解放出来</a:t>
            </a:r>
          </a:p>
        </p:txBody>
      </p:sp>
      <p:sp>
        <p:nvSpPr>
          <p:cNvPr id="1096713" name="Rectangle 9"/>
          <p:cNvSpPr>
            <a:spLocks noChangeArrowheads="1"/>
          </p:cNvSpPr>
          <p:nvPr/>
        </p:nvSpPr>
        <p:spPr bwMode="auto">
          <a:xfrm>
            <a:off x="5435521" y="2247039"/>
            <a:ext cx="48958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 liberate from the real world</a:t>
            </a:r>
            <a:r>
              <a:rPr lang="zh-CN" altLang="en-US" b="0" dirty="0"/>
              <a:t> </a:t>
            </a:r>
            <a:endParaRPr lang="en-US" altLang="zh-CN" b="0" dirty="0"/>
          </a:p>
        </p:txBody>
      </p:sp>
      <p:sp>
        <p:nvSpPr>
          <p:cNvPr id="1096714" name="Rectangle 10"/>
          <p:cNvSpPr>
            <a:spLocks noChangeArrowheads="1"/>
          </p:cNvSpPr>
          <p:nvPr/>
        </p:nvSpPr>
        <p:spPr bwMode="auto">
          <a:xfrm>
            <a:off x="1479600" y="2818904"/>
            <a:ext cx="316865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1938" indent="-261938"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3.</a:t>
            </a:r>
            <a:r>
              <a:rPr lang="zh-CN" altLang="en-US" b="0" dirty="0">
                <a:latin typeface="黑体" panose="02010609060101010101" pitchFamily="49" charset="-122"/>
                <a:ea typeface="黑体" panose="02010609060101010101" pitchFamily="49" charset="-122"/>
              </a:rPr>
              <a:t>生活的调味品</a:t>
            </a:r>
          </a:p>
        </p:txBody>
      </p:sp>
      <p:sp>
        <p:nvSpPr>
          <p:cNvPr id="1096715" name="Rectangle 11"/>
          <p:cNvSpPr>
            <a:spLocks noChangeArrowheads="1"/>
          </p:cNvSpPr>
          <p:nvPr/>
        </p:nvSpPr>
        <p:spPr bwMode="auto">
          <a:xfrm>
            <a:off x="5435521" y="2834410"/>
            <a:ext cx="50403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3. the very spice of life</a:t>
            </a:r>
          </a:p>
        </p:txBody>
      </p:sp>
      <p:sp>
        <p:nvSpPr>
          <p:cNvPr id="1096716" name="Rectangle 12"/>
          <p:cNvSpPr>
            <a:spLocks noChangeArrowheads="1"/>
          </p:cNvSpPr>
          <p:nvPr/>
        </p:nvSpPr>
        <p:spPr bwMode="auto">
          <a:xfrm>
            <a:off x="1479600" y="3325434"/>
            <a:ext cx="2717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1463" indent="-271463"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4.</a:t>
            </a:r>
            <a:r>
              <a:rPr lang="zh-CN" altLang="en-US" b="0" dirty="0">
                <a:latin typeface="黑体" panose="02010609060101010101" pitchFamily="49" charset="-122"/>
                <a:ea typeface="黑体" panose="02010609060101010101" pitchFamily="49" charset="-122"/>
              </a:rPr>
              <a:t>与其说是机会毋宁说是威胁</a:t>
            </a:r>
          </a:p>
        </p:txBody>
      </p:sp>
      <p:sp>
        <p:nvSpPr>
          <p:cNvPr id="1096717" name="Rectangle 13"/>
          <p:cNvSpPr>
            <a:spLocks noChangeArrowheads="1"/>
          </p:cNvSpPr>
          <p:nvPr/>
        </p:nvSpPr>
        <p:spPr bwMode="auto">
          <a:xfrm>
            <a:off x="5435521" y="3329555"/>
            <a:ext cx="4752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b="0" dirty="0"/>
              <a:t>4. appear more as a threat than an opportunity</a:t>
            </a:r>
          </a:p>
        </p:txBody>
      </p:sp>
      <p:sp>
        <p:nvSpPr>
          <p:cNvPr id="1096718" name="Rectangle 14"/>
          <p:cNvSpPr>
            <a:spLocks noChangeArrowheads="1"/>
          </p:cNvSpPr>
          <p:nvPr/>
        </p:nvSpPr>
        <p:spPr bwMode="auto">
          <a:xfrm>
            <a:off x="1479600" y="4260226"/>
            <a:ext cx="2031325"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5.</a:t>
            </a:r>
            <a:r>
              <a:rPr lang="zh-CN" altLang="en-US" b="0" dirty="0">
                <a:latin typeface="黑体" panose="02010609060101010101" pitchFamily="49" charset="-122"/>
                <a:ea typeface="黑体" panose="02010609060101010101" pitchFamily="49" charset="-122"/>
              </a:rPr>
              <a:t>与他人交流</a:t>
            </a:r>
          </a:p>
        </p:txBody>
      </p:sp>
      <p:sp>
        <p:nvSpPr>
          <p:cNvPr id="1096719" name="Rectangle 15"/>
          <p:cNvSpPr>
            <a:spLocks noChangeArrowheads="1"/>
          </p:cNvSpPr>
          <p:nvPr/>
        </p:nvSpPr>
        <p:spPr bwMode="auto">
          <a:xfrm>
            <a:off x="5435521" y="4232276"/>
            <a:ext cx="48371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5. interact with other people</a:t>
            </a:r>
          </a:p>
        </p:txBody>
      </p:sp>
      <p:sp>
        <p:nvSpPr>
          <p:cNvPr id="1096720" name="Rectangle 16"/>
          <p:cNvSpPr>
            <a:spLocks noChangeArrowheads="1"/>
          </p:cNvSpPr>
          <p:nvPr/>
        </p:nvSpPr>
        <p:spPr bwMode="auto">
          <a:xfrm>
            <a:off x="1465203" y="4812687"/>
            <a:ext cx="172354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6.</a:t>
            </a:r>
            <a:r>
              <a:rPr lang="zh-CN" altLang="en-US" b="0" dirty="0">
                <a:latin typeface="黑体" panose="02010609060101010101" pitchFamily="49" charset="-122"/>
                <a:ea typeface="黑体" panose="02010609060101010101" pitchFamily="49" charset="-122"/>
              </a:rPr>
              <a:t>步出前门</a:t>
            </a:r>
          </a:p>
        </p:txBody>
      </p:sp>
      <p:sp>
        <p:nvSpPr>
          <p:cNvPr id="1096721" name="Rectangle 17"/>
          <p:cNvSpPr>
            <a:spLocks noChangeArrowheads="1"/>
          </p:cNvSpPr>
          <p:nvPr/>
        </p:nvSpPr>
        <p:spPr bwMode="auto">
          <a:xfrm>
            <a:off x="5435521" y="4802073"/>
            <a:ext cx="48244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6. step out of the front door</a:t>
            </a:r>
          </a:p>
        </p:txBody>
      </p:sp>
      <p:sp>
        <p:nvSpPr>
          <p:cNvPr id="1096722" name="Rectangle 18"/>
          <p:cNvSpPr>
            <a:spLocks noChangeArrowheads="1"/>
          </p:cNvSpPr>
          <p:nvPr/>
        </p:nvSpPr>
        <p:spPr bwMode="auto">
          <a:xfrm>
            <a:off x="1465203" y="5401513"/>
            <a:ext cx="2646878"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7.</a:t>
            </a:r>
            <a:r>
              <a:rPr lang="zh-CN" altLang="en-US" b="0" dirty="0">
                <a:latin typeface="黑体" panose="02010609060101010101" pitchFamily="49" charset="-122"/>
                <a:ea typeface="黑体" panose="02010609060101010101" pitchFamily="49" charset="-122"/>
              </a:rPr>
              <a:t>超越周遭的环境</a:t>
            </a:r>
          </a:p>
        </p:txBody>
      </p:sp>
      <p:sp>
        <p:nvSpPr>
          <p:cNvPr id="1096723" name="Rectangle 19"/>
          <p:cNvSpPr>
            <a:spLocks noChangeArrowheads="1"/>
          </p:cNvSpPr>
          <p:nvPr/>
        </p:nvSpPr>
        <p:spPr bwMode="auto">
          <a:xfrm>
            <a:off x="5435521" y="5401513"/>
            <a:ext cx="4968875"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7. look beyond the immediate surroundings</a:t>
            </a:r>
          </a:p>
        </p:txBody>
      </p:sp>
      <p:sp>
        <p:nvSpPr>
          <p:cNvPr id="1096724" name="Rectangle 20"/>
          <p:cNvSpPr>
            <a:spLocks noChangeArrowheads="1"/>
          </p:cNvSpPr>
          <p:nvPr/>
        </p:nvSpPr>
        <p:spPr bwMode="auto">
          <a:xfrm>
            <a:off x="1445835" y="6047285"/>
            <a:ext cx="172354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8.</a:t>
            </a:r>
            <a:r>
              <a:rPr lang="zh-CN" altLang="en-US" b="0" dirty="0">
                <a:latin typeface="黑体" panose="02010609060101010101" pitchFamily="49" charset="-122"/>
                <a:ea typeface="黑体" panose="02010609060101010101" pitchFamily="49" charset="-122"/>
              </a:rPr>
              <a:t>壮观景象</a:t>
            </a:r>
          </a:p>
        </p:txBody>
      </p:sp>
      <p:sp>
        <p:nvSpPr>
          <p:cNvPr id="1096725" name="Rectangle 21"/>
          <p:cNvSpPr>
            <a:spLocks noChangeArrowheads="1"/>
          </p:cNvSpPr>
          <p:nvPr/>
        </p:nvSpPr>
        <p:spPr bwMode="auto">
          <a:xfrm>
            <a:off x="5435521" y="6181406"/>
            <a:ext cx="2932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8. the striking vistas</a:t>
            </a:r>
          </a:p>
        </p:txBody>
      </p:sp>
      <p:pic>
        <p:nvPicPr>
          <p:cNvPr id="4" name="图片 3"/>
          <p:cNvPicPr>
            <a:picLocks noChangeAspect="1"/>
          </p:cNvPicPr>
          <p:nvPr/>
        </p:nvPicPr>
        <p:blipFill>
          <a:blip r:embed="rId2"/>
          <a:stretch>
            <a:fillRect/>
          </a:stretch>
        </p:blipFill>
        <p:spPr>
          <a:xfrm>
            <a:off x="0" y="4989"/>
            <a:ext cx="12192000" cy="1571625"/>
          </a:xfrm>
          <a:prstGeom prst="rect">
            <a:avLst/>
          </a:prstGeom>
        </p:spPr>
      </p:pic>
    </p:spTree>
    <p:extLst>
      <p:ext uri="{BB962C8B-B14F-4D97-AF65-F5344CB8AC3E}">
        <p14:creationId xmlns:p14="http://schemas.microsoft.com/office/powerpoint/2010/main" val="81853744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096710"/>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6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96711"/>
                                        </p:tgtEl>
                                        <p:attrNameLst>
                                          <p:attrName>style.visibility</p:attrName>
                                        </p:attrNameLst>
                                      </p:cBhvr>
                                      <p:to>
                                        <p:strVal val="hidden"/>
                                      </p:to>
                                    </p:set>
                                  </p:childTnLst>
                                </p:cTn>
                              </p:par>
                            </p:childTnLst>
                          </p:cTn>
                        </p:par>
                      </p:childTnLst>
                    </p:cTn>
                  </p:par>
                </p:childTnLst>
              </p:cTn>
              <p:nextCondLst>
                <p:cond evt="onClick" delay="0">
                  <p:tgtEl>
                    <p:spTgt spid="1096710"/>
                  </p:tgtEl>
                </p:cond>
              </p:nextCondLst>
            </p:seq>
            <p:seq concurrent="1" nextAc="seek">
              <p:cTn id="11" restart="whenNotActive" fill="hold" evtFilter="cancelBubble" nodeType="interactiveSeq">
                <p:stCondLst>
                  <p:cond evt="onClick" delay="0">
                    <p:tgtEl>
                      <p:spTgt spid="1096712"/>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967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096713"/>
                                        </p:tgtEl>
                                        <p:attrNameLst>
                                          <p:attrName>style.visibility</p:attrName>
                                        </p:attrNameLst>
                                      </p:cBhvr>
                                      <p:to>
                                        <p:strVal val="hidden"/>
                                      </p:to>
                                    </p:set>
                                  </p:childTnLst>
                                </p:cTn>
                              </p:par>
                            </p:childTnLst>
                          </p:cTn>
                        </p:par>
                      </p:childTnLst>
                    </p:cTn>
                  </p:par>
                </p:childTnLst>
              </p:cTn>
              <p:nextCondLst>
                <p:cond evt="onClick" delay="0">
                  <p:tgtEl>
                    <p:spTgt spid="1096712"/>
                  </p:tgtEl>
                </p:cond>
              </p:nextCondLst>
            </p:seq>
            <p:seq concurrent="1" nextAc="seek">
              <p:cTn id="20" restart="whenNotActive" fill="hold" evtFilter="cancelBubble" nodeType="interactiveSeq">
                <p:stCondLst>
                  <p:cond evt="onClick" delay="0">
                    <p:tgtEl>
                      <p:spTgt spid="1096714"/>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67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96715"/>
                                        </p:tgtEl>
                                        <p:attrNameLst>
                                          <p:attrName>style.visibility</p:attrName>
                                        </p:attrNameLst>
                                      </p:cBhvr>
                                      <p:to>
                                        <p:strVal val="hidden"/>
                                      </p:to>
                                    </p:set>
                                  </p:childTnLst>
                                </p:cTn>
                              </p:par>
                            </p:childTnLst>
                          </p:cTn>
                        </p:par>
                      </p:childTnLst>
                    </p:cTn>
                  </p:par>
                </p:childTnLst>
              </p:cTn>
              <p:nextCondLst>
                <p:cond evt="onClick" delay="0">
                  <p:tgtEl>
                    <p:spTgt spid="1096714"/>
                  </p:tgtEl>
                </p:cond>
              </p:nextCondLst>
            </p:seq>
            <p:seq concurrent="1" nextAc="seek">
              <p:cTn id="29" restart="whenNotActive" fill="hold" evtFilter="cancelBubble" nodeType="interactiveSeq">
                <p:stCondLst>
                  <p:cond evt="onClick" delay="0">
                    <p:tgtEl>
                      <p:spTgt spid="1096716"/>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9671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096717"/>
                                        </p:tgtEl>
                                        <p:attrNameLst>
                                          <p:attrName>style.visibility</p:attrName>
                                        </p:attrNameLst>
                                      </p:cBhvr>
                                      <p:to>
                                        <p:strVal val="hidden"/>
                                      </p:to>
                                    </p:set>
                                  </p:childTnLst>
                                </p:cTn>
                              </p:par>
                            </p:childTnLst>
                          </p:cTn>
                        </p:par>
                      </p:childTnLst>
                    </p:cTn>
                  </p:par>
                </p:childTnLst>
              </p:cTn>
              <p:nextCondLst>
                <p:cond evt="onClick" delay="0">
                  <p:tgtEl>
                    <p:spTgt spid="1096716"/>
                  </p:tgtEl>
                </p:cond>
              </p:nextCondLst>
            </p:seq>
            <p:seq concurrent="1" nextAc="seek">
              <p:cTn id="38" restart="whenNotActive" fill="hold" evtFilter="cancelBubble" nodeType="interactiveSeq">
                <p:stCondLst>
                  <p:cond evt="onClick" delay="0">
                    <p:tgtEl>
                      <p:spTgt spid="1096718"/>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9671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96719"/>
                                        </p:tgtEl>
                                        <p:attrNameLst>
                                          <p:attrName>style.visibility</p:attrName>
                                        </p:attrNameLst>
                                      </p:cBhvr>
                                      <p:to>
                                        <p:strVal val="hidden"/>
                                      </p:to>
                                    </p:set>
                                  </p:childTnLst>
                                </p:cTn>
                              </p:par>
                            </p:childTnLst>
                          </p:cTn>
                        </p:par>
                      </p:childTnLst>
                    </p:cTn>
                  </p:par>
                </p:childTnLst>
              </p:cTn>
              <p:nextCondLst>
                <p:cond evt="onClick" delay="0">
                  <p:tgtEl>
                    <p:spTgt spid="1096718"/>
                  </p:tgtEl>
                </p:cond>
              </p:nextCondLst>
            </p:seq>
            <p:seq concurrent="1" nextAc="seek">
              <p:cTn id="47" restart="whenNotActive" fill="hold" evtFilter="cancelBubble" nodeType="interactiveSeq">
                <p:stCondLst>
                  <p:cond evt="onClick" delay="0">
                    <p:tgtEl>
                      <p:spTgt spid="1096720"/>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96721"/>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096721"/>
                                        </p:tgtEl>
                                        <p:attrNameLst>
                                          <p:attrName>style.visibility</p:attrName>
                                        </p:attrNameLst>
                                      </p:cBhvr>
                                      <p:to>
                                        <p:strVal val="hidden"/>
                                      </p:to>
                                    </p:set>
                                  </p:childTnLst>
                                </p:cTn>
                              </p:par>
                            </p:childTnLst>
                          </p:cTn>
                        </p:par>
                      </p:childTnLst>
                    </p:cTn>
                  </p:par>
                </p:childTnLst>
              </p:cTn>
              <p:nextCondLst>
                <p:cond evt="onClick" delay="0">
                  <p:tgtEl>
                    <p:spTgt spid="1096720"/>
                  </p:tgtEl>
                </p:cond>
              </p:nextCondLst>
            </p:seq>
            <p:seq concurrent="1" nextAc="seek">
              <p:cTn id="56" restart="whenNotActive" fill="hold" evtFilter="cancelBubble" nodeType="interactiveSeq">
                <p:stCondLst>
                  <p:cond evt="onClick" delay="0">
                    <p:tgtEl>
                      <p:spTgt spid="1096722"/>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96723"/>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096723"/>
                                        </p:tgtEl>
                                        <p:attrNameLst>
                                          <p:attrName>style.visibility</p:attrName>
                                        </p:attrNameLst>
                                      </p:cBhvr>
                                      <p:to>
                                        <p:strVal val="hidden"/>
                                      </p:to>
                                    </p:set>
                                  </p:childTnLst>
                                </p:cTn>
                              </p:par>
                            </p:childTnLst>
                          </p:cTn>
                        </p:par>
                      </p:childTnLst>
                    </p:cTn>
                  </p:par>
                </p:childTnLst>
              </p:cTn>
              <p:nextCondLst>
                <p:cond evt="onClick" delay="0">
                  <p:tgtEl>
                    <p:spTgt spid="1096722"/>
                  </p:tgtEl>
                </p:cond>
              </p:nextCondLst>
            </p:seq>
            <p:seq concurrent="1" nextAc="seek">
              <p:cTn id="65" restart="whenNotActive" fill="hold" evtFilter="cancelBubble" nodeType="interactiveSeq">
                <p:stCondLst>
                  <p:cond evt="onClick" delay="0">
                    <p:tgtEl>
                      <p:spTgt spid="1096724"/>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96725"/>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096725"/>
                                        </p:tgtEl>
                                        <p:attrNameLst>
                                          <p:attrName>style.visibility</p:attrName>
                                        </p:attrNameLst>
                                      </p:cBhvr>
                                      <p:to>
                                        <p:strVal val="hidden"/>
                                      </p:to>
                                    </p:set>
                                  </p:childTnLst>
                                </p:cTn>
                              </p:par>
                            </p:childTnLst>
                          </p:cTn>
                        </p:par>
                      </p:childTnLst>
                    </p:cTn>
                  </p:par>
                </p:childTnLst>
              </p:cTn>
              <p:nextCondLst>
                <p:cond evt="onClick" delay="0">
                  <p:tgtEl>
                    <p:spTgt spid="1096724"/>
                  </p:tgtEl>
                </p:cond>
              </p:nextCondLst>
            </p:seq>
          </p:childTnLst>
        </p:cTn>
      </p:par>
    </p:tnLst>
    <p:bldLst>
      <p:bldP spid="1096711" grpId="0"/>
      <p:bldP spid="1096711" grpId="1"/>
      <p:bldP spid="1096713" grpId="0"/>
      <p:bldP spid="1096713" grpId="1"/>
      <p:bldP spid="1096715" grpId="0"/>
      <p:bldP spid="1096715" grpId="1"/>
      <p:bldP spid="1096717" grpId="0"/>
      <p:bldP spid="1096717" grpId="1"/>
      <p:bldP spid="1096719" grpId="0"/>
      <p:bldP spid="1096719" grpId="1"/>
      <p:bldP spid="1096721" grpId="0"/>
      <p:bldP spid="1096721" grpId="1"/>
      <p:bldP spid="1096723" grpId="0"/>
      <p:bldP spid="1096723" grpId="1"/>
      <p:bldP spid="1096725" grpId="0"/>
      <p:bldP spid="1096725" grpId="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7731" name="Rectangle 3"/>
          <p:cNvSpPr>
            <a:spLocks noChangeArrowheads="1"/>
          </p:cNvSpPr>
          <p:nvPr/>
        </p:nvSpPr>
        <p:spPr bwMode="auto">
          <a:xfrm>
            <a:off x="1456670" y="1563084"/>
            <a:ext cx="3877985"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9.</a:t>
            </a:r>
            <a:r>
              <a:rPr lang="zh-CN" altLang="en-US" b="0" dirty="0">
                <a:latin typeface="黑体" panose="02010609060101010101" pitchFamily="49" charset="-122"/>
                <a:ea typeface="黑体" panose="02010609060101010101" pitchFamily="49" charset="-122"/>
              </a:rPr>
              <a:t>从经典小说到最近出现的</a:t>
            </a:r>
          </a:p>
        </p:txBody>
      </p:sp>
      <p:sp>
        <p:nvSpPr>
          <p:cNvPr id="1097732" name="Rectangle 4"/>
          <p:cNvSpPr>
            <a:spLocks noChangeArrowheads="1"/>
          </p:cNvSpPr>
          <p:nvPr/>
        </p:nvSpPr>
        <p:spPr bwMode="auto">
          <a:xfrm>
            <a:off x="5645670" y="1551584"/>
            <a:ext cx="511175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9. range from the classics to the most recent</a:t>
            </a:r>
          </a:p>
        </p:txBody>
      </p:sp>
      <p:sp>
        <p:nvSpPr>
          <p:cNvPr id="1097733" name="Rectangle 5"/>
          <p:cNvSpPr>
            <a:spLocks noChangeArrowheads="1"/>
          </p:cNvSpPr>
          <p:nvPr/>
        </p:nvSpPr>
        <p:spPr bwMode="auto">
          <a:xfrm>
            <a:off x="1309479" y="2296604"/>
            <a:ext cx="280076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10.</a:t>
            </a:r>
            <a:r>
              <a:rPr lang="zh-CN" altLang="en-US" b="0" dirty="0">
                <a:latin typeface="黑体" panose="02010609060101010101" pitchFamily="49" charset="-122"/>
                <a:ea typeface="黑体" panose="02010609060101010101" pitchFamily="49" charset="-122"/>
              </a:rPr>
              <a:t>思考别样的人生</a:t>
            </a:r>
          </a:p>
        </p:txBody>
      </p:sp>
      <p:sp>
        <p:nvSpPr>
          <p:cNvPr id="1097734" name="Rectangle 6"/>
          <p:cNvSpPr>
            <a:spLocks noChangeArrowheads="1"/>
          </p:cNvSpPr>
          <p:nvPr/>
        </p:nvSpPr>
        <p:spPr bwMode="auto">
          <a:xfrm>
            <a:off x="5591295" y="2308714"/>
            <a:ext cx="426911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10. reflect on the other lives</a:t>
            </a:r>
          </a:p>
        </p:txBody>
      </p:sp>
      <p:sp>
        <p:nvSpPr>
          <p:cNvPr id="1097735" name="Rectangle 7"/>
          <p:cNvSpPr>
            <a:spLocks noChangeArrowheads="1"/>
          </p:cNvSpPr>
          <p:nvPr/>
        </p:nvSpPr>
        <p:spPr bwMode="auto">
          <a:xfrm>
            <a:off x="1309479" y="2860165"/>
            <a:ext cx="3028726" cy="76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pPr>
            <a:r>
              <a:rPr lang="en-US" altLang="zh-CN" b="0" dirty="0">
                <a:latin typeface="黑体" panose="02010609060101010101" pitchFamily="49" charset="-122"/>
                <a:ea typeface="黑体" panose="02010609060101010101" pitchFamily="49" charset="-122"/>
              </a:rPr>
              <a:t>11.</a:t>
            </a:r>
            <a:r>
              <a:rPr lang="zh-CN" altLang="en-US" b="0" dirty="0">
                <a:latin typeface="黑体" panose="02010609060101010101" pitchFamily="49" charset="-122"/>
                <a:ea typeface="黑体" panose="02010609060101010101" pitchFamily="49" charset="-122"/>
              </a:rPr>
              <a:t>痴迷于</a:t>
            </a:r>
            <a:r>
              <a:rPr lang="en-US" altLang="zh-CN" b="0" dirty="0">
                <a:ea typeface="黑体" panose="02010609060101010101" pitchFamily="49" charset="-122"/>
              </a:rPr>
              <a:t>······</a:t>
            </a:r>
            <a:endParaRPr lang="en-US" altLang="zh-CN" b="0" dirty="0">
              <a:latin typeface="黑体" panose="02010609060101010101" pitchFamily="49" charset="-122"/>
              <a:ea typeface="黑体" panose="02010609060101010101" pitchFamily="49" charset="-122"/>
            </a:endParaRPr>
          </a:p>
          <a:p>
            <a:pPr eaLnBrk="1" hangingPunct="1">
              <a:lnSpc>
                <a:spcPct val="90000"/>
              </a:lnSpc>
              <a:spcBef>
                <a:spcPct val="20000"/>
              </a:spcBef>
              <a:buFont typeface="Arial" panose="020B0604020202020204" pitchFamily="34" charset="0"/>
              <a:buNone/>
            </a:pPr>
            <a:endParaRPr lang="en-US" altLang="zh-CN" sz="2000" b="0" dirty="0">
              <a:latin typeface="黑体" panose="02010609060101010101" pitchFamily="49" charset="-122"/>
              <a:ea typeface="黑体" panose="02010609060101010101" pitchFamily="49" charset="-122"/>
            </a:endParaRPr>
          </a:p>
        </p:txBody>
      </p:sp>
      <p:sp>
        <p:nvSpPr>
          <p:cNvPr id="1097736" name="Rectangle 8"/>
          <p:cNvSpPr>
            <a:spLocks noChangeArrowheads="1"/>
          </p:cNvSpPr>
          <p:nvPr/>
        </p:nvSpPr>
        <p:spPr bwMode="auto">
          <a:xfrm>
            <a:off x="5591295" y="2838329"/>
            <a:ext cx="333777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11. be enchanted by</a:t>
            </a:r>
          </a:p>
        </p:txBody>
      </p:sp>
      <p:sp>
        <p:nvSpPr>
          <p:cNvPr id="1097737" name="Rectangle 9"/>
          <p:cNvSpPr>
            <a:spLocks noChangeArrowheads="1"/>
          </p:cNvSpPr>
          <p:nvPr/>
        </p:nvSpPr>
        <p:spPr bwMode="auto">
          <a:xfrm>
            <a:off x="1309479" y="3454761"/>
            <a:ext cx="280076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12.</a:t>
            </a:r>
            <a:r>
              <a:rPr lang="zh-CN" altLang="en-US" b="0" dirty="0">
                <a:latin typeface="黑体" panose="02010609060101010101" pitchFamily="49" charset="-122"/>
                <a:ea typeface="黑体" panose="02010609060101010101" pitchFamily="49" charset="-122"/>
              </a:rPr>
              <a:t>感觉被排除在外</a:t>
            </a:r>
          </a:p>
        </p:txBody>
      </p:sp>
      <p:sp>
        <p:nvSpPr>
          <p:cNvPr id="1097738" name="Rectangle 10"/>
          <p:cNvSpPr>
            <a:spLocks noChangeArrowheads="1"/>
          </p:cNvSpPr>
          <p:nvPr/>
        </p:nvSpPr>
        <p:spPr bwMode="auto">
          <a:xfrm>
            <a:off x="5591295" y="3432974"/>
            <a:ext cx="52562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6575" indent="-536575"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12. feel excluded</a:t>
            </a:r>
          </a:p>
        </p:txBody>
      </p:sp>
      <p:sp>
        <p:nvSpPr>
          <p:cNvPr id="1097739" name="Rectangle 11"/>
          <p:cNvSpPr>
            <a:spLocks noChangeArrowheads="1"/>
          </p:cNvSpPr>
          <p:nvPr/>
        </p:nvSpPr>
        <p:spPr bwMode="auto">
          <a:xfrm>
            <a:off x="1309479" y="4028464"/>
            <a:ext cx="187743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13.</a:t>
            </a:r>
            <a:r>
              <a:rPr lang="zh-CN" altLang="en-US" b="0" dirty="0">
                <a:latin typeface="黑体" panose="02010609060101010101" pitchFamily="49" charset="-122"/>
                <a:ea typeface="黑体" panose="02010609060101010101" pitchFamily="49" charset="-122"/>
              </a:rPr>
              <a:t>调动情感</a:t>
            </a:r>
            <a:endParaRPr lang="en-US" altLang="zh-CN" b="0" dirty="0">
              <a:latin typeface="黑体" panose="02010609060101010101" pitchFamily="49" charset="-122"/>
              <a:ea typeface="黑体" panose="02010609060101010101" pitchFamily="49" charset="-122"/>
            </a:endParaRPr>
          </a:p>
        </p:txBody>
      </p:sp>
      <p:sp>
        <p:nvSpPr>
          <p:cNvPr id="1097740" name="Rectangle 12"/>
          <p:cNvSpPr>
            <a:spLocks noChangeArrowheads="1"/>
          </p:cNvSpPr>
          <p:nvPr/>
        </p:nvSpPr>
        <p:spPr bwMode="auto">
          <a:xfrm>
            <a:off x="5591295" y="4006781"/>
            <a:ext cx="438453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13. stimulate one’s emotions</a:t>
            </a:r>
          </a:p>
        </p:txBody>
      </p:sp>
      <p:sp>
        <p:nvSpPr>
          <p:cNvPr id="1097741" name="Rectangle 13"/>
          <p:cNvSpPr>
            <a:spLocks noChangeArrowheads="1"/>
          </p:cNvSpPr>
          <p:nvPr/>
        </p:nvSpPr>
        <p:spPr bwMode="auto">
          <a:xfrm>
            <a:off x="1309479" y="4589308"/>
            <a:ext cx="331311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14.</a:t>
            </a:r>
            <a:r>
              <a:rPr lang="zh-CN" altLang="en-US" b="0" dirty="0">
                <a:latin typeface="黑体" panose="02010609060101010101" pitchFamily="49" charset="-122"/>
                <a:ea typeface="黑体" panose="02010609060101010101" pitchFamily="49" charset="-122"/>
              </a:rPr>
              <a:t>对我们的生活方式产生很大的影响</a:t>
            </a:r>
          </a:p>
        </p:txBody>
      </p:sp>
      <p:sp>
        <p:nvSpPr>
          <p:cNvPr id="1097742" name="Rectangle 14"/>
          <p:cNvSpPr>
            <a:spLocks noChangeArrowheads="1"/>
          </p:cNvSpPr>
          <p:nvPr/>
        </p:nvSpPr>
        <p:spPr bwMode="auto">
          <a:xfrm>
            <a:off x="5591295" y="4599357"/>
            <a:ext cx="504031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14. supremely influential in the way we live</a:t>
            </a:r>
            <a:endParaRPr lang="en-US" altLang="zh-CN" dirty="0">
              <a:solidFill>
                <a:schemeClr val="tx2"/>
              </a:solidFill>
            </a:endParaRPr>
          </a:p>
        </p:txBody>
      </p:sp>
      <p:sp>
        <p:nvSpPr>
          <p:cNvPr id="1097743" name="Rectangle 15"/>
          <p:cNvSpPr>
            <a:spLocks noChangeArrowheads="1"/>
          </p:cNvSpPr>
          <p:nvPr/>
        </p:nvSpPr>
        <p:spPr bwMode="auto">
          <a:xfrm>
            <a:off x="1309479" y="5475981"/>
            <a:ext cx="187743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15.</a:t>
            </a:r>
            <a:r>
              <a:rPr lang="zh-CN" altLang="en-US" b="0" dirty="0">
                <a:latin typeface="黑体" panose="02010609060101010101" pitchFamily="49" charset="-122"/>
                <a:ea typeface="黑体" panose="02010609060101010101" pitchFamily="49" charset="-122"/>
              </a:rPr>
              <a:t>睡前故事</a:t>
            </a:r>
          </a:p>
        </p:txBody>
      </p:sp>
      <p:sp>
        <p:nvSpPr>
          <p:cNvPr id="1097744" name="Rectangle 16"/>
          <p:cNvSpPr>
            <a:spLocks noChangeArrowheads="1"/>
          </p:cNvSpPr>
          <p:nvPr/>
        </p:nvSpPr>
        <p:spPr bwMode="auto">
          <a:xfrm>
            <a:off x="5645669" y="5465652"/>
            <a:ext cx="273985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15. bedtime story</a:t>
            </a:r>
          </a:p>
        </p:txBody>
      </p:sp>
      <p:sp>
        <p:nvSpPr>
          <p:cNvPr id="1097745" name="Rectangle 17"/>
          <p:cNvSpPr>
            <a:spLocks noChangeArrowheads="1"/>
          </p:cNvSpPr>
          <p:nvPr/>
        </p:nvSpPr>
        <p:spPr bwMode="auto">
          <a:xfrm>
            <a:off x="1341437" y="6056253"/>
            <a:ext cx="2736850" cy="76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pPr>
            <a:r>
              <a:rPr lang="en-US" altLang="zh-CN" b="0" dirty="0">
                <a:latin typeface="黑体" panose="02010609060101010101" pitchFamily="49" charset="-122"/>
                <a:ea typeface="黑体" panose="02010609060101010101" pitchFamily="49" charset="-122"/>
              </a:rPr>
              <a:t>16.</a:t>
            </a:r>
            <a:r>
              <a:rPr lang="zh-CN" altLang="en-US" b="0" dirty="0">
                <a:latin typeface="黑体" panose="02010609060101010101" pitchFamily="49" charset="-122"/>
                <a:ea typeface="黑体" panose="02010609060101010101" pitchFamily="49" charset="-122"/>
              </a:rPr>
              <a:t>一直到</a:t>
            </a:r>
            <a:r>
              <a:rPr lang="en-US" altLang="zh-CN" b="0" dirty="0">
                <a:ea typeface="黑体" panose="02010609060101010101" pitchFamily="49" charset="-122"/>
              </a:rPr>
              <a:t>······</a:t>
            </a:r>
            <a:endParaRPr lang="en-US" altLang="zh-CN" b="0" dirty="0">
              <a:latin typeface="黑体" panose="02010609060101010101" pitchFamily="49" charset="-122"/>
              <a:ea typeface="黑体" panose="02010609060101010101" pitchFamily="49" charset="-122"/>
            </a:endParaRPr>
          </a:p>
          <a:p>
            <a:pPr eaLnBrk="1" hangingPunct="1">
              <a:lnSpc>
                <a:spcPct val="90000"/>
              </a:lnSpc>
              <a:spcBef>
                <a:spcPct val="20000"/>
              </a:spcBef>
              <a:buFont typeface="Arial" panose="020B0604020202020204" pitchFamily="34" charset="0"/>
              <a:buNone/>
            </a:pPr>
            <a:endParaRPr lang="en-US" altLang="zh-CN" sz="2000" b="0" dirty="0">
              <a:latin typeface="黑体" panose="02010609060101010101" pitchFamily="49" charset="-122"/>
              <a:ea typeface="黑体" panose="02010609060101010101" pitchFamily="49" charset="-122"/>
            </a:endParaRPr>
          </a:p>
        </p:txBody>
      </p:sp>
      <p:sp>
        <p:nvSpPr>
          <p:cNvPr id="1097746" name="Rectangle 18"/>
          <p:cNvSpPr>
            <a:spLocks noChangeArrowheads="1"/>
          </p:cNvSpPr>
          <p:nvPr/>
        </p:nvSpPr>
        <p:spPr bwMode="auto">
          <a:xfrm>
            <a:off x="5685184" y="6056253"/>
            <a:ext cx="54006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9263" indent="-449263"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16. all the way through to …</a:t>
            </a:r>
          </a:p>
        </p:txBody>
      </p:sp>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Useful Expressions</a:t>
            </a:r>
          </a:p>
        </p:txBody>
      </p:sp>
    </p:spTree>
    <p:extLst>
      <p:ext uri="{BB962C8B-B14F-4D97-AF65-F5344CB8AC3E}">
        <p14:creationId xmlns:p14="http://schemas.microsoft.com/office/powerpoint/2010/main" val="2115311323"/>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09773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7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97732"/>
                                        </p:tgtEl>
                                        <p:attrNameLst>
                                          <p:attrName>style.visibility</p:attrName>
                                        </p:attrNameLst>
                                      </p:cBhvr>
                                      <p:to>
                                        <p:strVal val="hidden"/>
                                      </p:to>
                                    </p:set>
                                  </p:childTnLst>
                                </p:cTn>
                              </p:par>
                            </p:childTnLst>
                          </p:cTn>
                        </p:par>
                      </p:childTnLst>
                    </p:cTn>
                  </p:par>
                </p:childTnLst>
              </p:cTn>
              <p:nextCondLst>
                <p:cond evt="onClick" delay="0">
                  <p:tgtEl>
                    <p:spTgt spid="1097731"/>
                  </p:tgtEl>
                </p:cond>
              </p:nextCondLst>
            </p:seq>
            <p:seq concurrent="1" nextAc="seek">
              <p:cTn id="11" restart="whenNotActive" fill="hold" evtFilter="cancelBubble" nodeType="interactiveSeq">
                <p:stCondLst>
                  <p:cond evt="onClick" delay="0">
                    <p:tgtEl>
                      <p:spTgt spid="1097733"/>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9773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097734"/>
                                        </p:tgtEl>
                                        <p:attrNameLst>
                                          <p:attrName>style.visibility</p:attrName>
                                        </p:attrNameLst>
                                      </p:cBhvr>
                                      <p:to>
                                        <p:strVal val="hidden"/>
                                      </p:to>
                                    </p:set>
                                  </p:childTnLst>
                                </p:cTn>
                              </p:par>
                            </p:childTnLst>
                          </p:cTn>
                        </p:par>
                      </p:childTnLst>
                    </p:cTn>
                  </p:par>
                </p:childTnLst>
              </p:cTn>
              <p:nextCondLst>
                <p:cond evt="onClick" delay="0">
                  <p:tgtEl>
                    <p:spTgt spid="1097733"/>
                  </p:tgtEl>
                </p:cond>
              </p:nextCondLst>
            </p:seq>
            <p:seq concurrent="1" nextAc="seek">
              <p:cTn id="20" restart="whenNotActive" fill="hold" evtFilter="cancelBubble" nodeType="interactiveSeq">
                <p:stCondLst>
                  <p:cond evt="onClick" delay="0">
                    <p:tgtEl>
                      <p:spTgt spid="1097735"/>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773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97736"/>
                                        </p:tgtEl>
                                        <p:attrNameLst>
                                          <p:attrName>style.visibility</p:attrName>
                                        </p:attrNameLst>
                                      </p:cBhvr>
                                      <p:to>
                                        <p:strVal val="hidden"/>
                                      </p:to>
                                    </p:set>
                                  </p:childTnLst>
                                </p:cTn>
                              </p:par>
                            </p:childTnLst>
                          </p:cTn>
                        </p:par>
                      </p:childTnLst>
                    </p:cTn>
                  </p:par>
                </p:childTnLst>
              </p:cTn>
              <p:nextCondLst>
                <p:cond evt="onClick" delay="0">
                  <p:tgtEl>
                    <p:spTgt spid="1097735"/>
                  </p:tgtEl>
                </p:cond>
              </p:nextCondLst>
            </p:seq>
            <p:seq concurrent="1" nextAc="seek">
              <p:cTn id="29" restart="whenNotActive" fill="hold" evtFilter="cancelBubble" nodeType="interactiveSeq">
                <p:stCondLst>
                  <p:cond evt="onClick" delay="0">
                    <p:tgtEl>
                      <p:spTgt spid="1097737"/>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97738"/>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097738"/>
                                        </p:tgtEl>
                                        <p:attrNameLst>
                                          <p:attrName>style.visibility</p:attrName>
                                        </p:attrNameLst>
                                      </p:cBhvr>
                                      <p:to>
                                        <p:strVal val="hidden"/>
                                      </p:to>
                                    </p:set>
                                  </p:childTnLst>
                                </p:cTn>
                              </p:par>
                            </p:childTnLst>
                          </p:cTn>
                        </p:par>
                      </p:childTnLst>
                    </p:cTn>
                  </p:par>
                </p:childTnLst>
              </p:cTn>
              <p:nextCondLst>
                <p:cond evt="onClick" delay="0">
                  <p:tgtEl>
                    <p:spTgt spid="1097737"/>
                  </p:tgtEl>
                </p:cond>
              </p:nextCondLst>
            </p:seq>
            <p:seq concurrent="1" nextAc="seek">
              <p:cTn id="38" restart="whenNotActive" fill="hold" evtFilter="cancelBubble" nodeType="interactiveSeq">
                <p:stCondLst>
                  <p:cond evt="onClick" delay="0">
                    <p:tgtEl>
                      <p:spTgt spid="1097739"/>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9774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97740"/>
                                        </p:tgtEl>
                                        <p:attrNameLst>
                                          <p:attrName>style.visibility</p:attrName>
                                        </p:attrNameLst>
                                      </p:cBhvr>
                                      <p:to>
                                        <p:strVal val="hidden"/>
                                      </p:to>
                                    </p:set>
                                  </p:childTnLst>
                                </p:cTn>
                              </p:par>
                            </p:childTnLst>
                          </p:cTn>
                        </p:par>
                      </p:childTnLst>
                    </p:cTn>
                  </p:par>
                </p:childTnLst>
              </p:cTn>
              <p:nextCondLst>
                <p:cond evt="onClick" delay="0">
                  <p:tgtEl>
                    <p:spTgt spid="1097739"/>
                  </p:tgtEl>
                </p:cond>
              </p:nextCondLst>
            </p:seq>
            <p:seq concurrent="1" nextAc="seek">
              <p:cTn id="47" restart="whenNotActive" fill="hold" evtFilter="cancelBubble" nodeType="interactiveSeq">
                <p:stCondLst>
                  <p:cond evt="onClick" delay="0">
                    <p:tgtEl>
                      <p:spTgt spid="1097741"/>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97742"/>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097742"/>
                                        </p:tgtEl>
                                        <p:attrNameLst>
                                          <p:attrName>style.visibility</p:attrName>
                                        </p:attrNameLst>
                                      </p:cBhvr>
                                      <p:to>
                                        <p:strVal val="hidden"/>
                                      </p:to>
                                    </p:set>
                                  </p:childTnLst>
                                </p:cTn>
                              </p:par>
                            </p:childTnLst>
                          </p:cTn>
                        </p:par>
                      </p:childTnLst>
                    </p:cTn>
                  </p:par>
                </p:childTnLst>
              </p:cTn>
              <p:nextCondLst>
                <p:cond evt="onClick" delay="0">
                  <p:tgtEl>
                    <p:spTgt spid="1097741"/>
                  </p:tgtEl>
                </p:cond>
              </p:nextCondLst>
            </p:seq>
            <p:seq concurrent="1" nextAc="seek">
              <p:cTn id="56" restart="whenNotActive" fill="hold" evtFilter="cancelBubble" nodeType="interactiveSeq">
                <p:stCondLst>
                  <p:cond evt="onClick" delay="0">
                    <p:tgtEl>
                      <p:spTgt spid="1097743"/>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97744"/>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097744"/>
                                        </p:tgtEl>
                                        <p:attrNameLst>
                                          <p:attrName>style.visibility</p:attrName>
                                        </p:attrNameLst>
                                      </p:cBhvr>
                                      <p:to>
                                        <p:strVal val="hidden"/>
                                      </p:to>
                                    </p:set>
                                  </p:childTnLst>
                                </p:cTn>
                              </p:par>
                            </p:childTnLst>
                          </p:cTn>
                        </p:par>
                      </p:childTnLst>
                    </p:cTn>
                  </p:par>
                </p:childTnLst>
              </p:cTn>
              <p:nextCondLst>
                <p:cond evt="onClick" delay="0">
                  <p:tgtEl>
                    <p:spTgt spid="1097743"/>
                  </p:tgtEl>
                </p:cond>
              </p:nextCondLst>
            </p:seq>
            <p:seq concurrent="1" nextAc="seek">
              <p:cTn id="65" restart="whenNotActive" fill="hold" evtFilter="cancelBubble" nodeType="interactiveSeq">
                <p:stCondLst>
                  <p:cond evt="onClick" delay="0">
                    <p:tgtEl>
                      <p:spTgt spid="1097745"/>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97746"/>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097746"/>
                                        </p:tgtEl>
                                        <p:attrNameLst>
                                          <p:attrName>style.visibility</p:attrName>
                                        </p:attrNameLst>
                                      </p:cBhvr>
                                      <p:to>
                                        <p:strVal val="hidden"/>
                                      </p:to>
                                    </p:set>
                                  </p:childTnLst>
                                </p:cTn>
                              </p:par>
                            </p:childTnLst>
                          </p:cTn>
                        </p:par>
                      </p:childTnLst>
                    </p:cTn>
                  </p:par>
                </p:childTnLst>
              </p:cTn>
              <p:nextCondLst>
                <p:cond evt="onClick" delay="0">
                  <p:tgtEl>
                    <p:spTgt spid="1097745"/>
                  </p:tgtEl>
                </p:cond>
              </p:nextCondLst>
            </p:seq>
          </p:childTnLst>
        </p:cTn>
      </p:par>
    </p:tnLst>
    <p:bldLst>
      <p:bldP spid="1097732" grpId="0"/>
      <p:bldP spid="1097732" grpId="1"/>
      <p:bldP spid="1097734" grpId="0"/>
      <p:bldP spid="1097734" grpId="1"/>
      <p:bldP spid="1097736" grpId="0"/>
      <p:bldP spid="1097736" grpId="1"/>
      <p:bldP spid="1097738" grpId="0"/>
      <p:bldP spid="1097738" grpId="1"/>
      <p:bldP spid="1097740" grpId="0"/>
      <p:bldP spid="1097740" grpId="1"/>
      <p:bldP spid="1097742" grpId="0"/>
      <p:bldP spid="1097742" grpId="1"/>
      <p:bldP spid="1097744" grpId="0"/>
      <p:bldP spid="1097744" grpId="1"/>
      <p:bldP spid="1097746" grpId="0"/>
      <p:bldP spid="1097746" grpId="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8755" name="Rectangle 3"/>
          <p:cNvSpPr>
            <a:spLocks noChangeArrowheads="1"/>
          </p:cNvSpPr>
          <p:nvPr/>
        </p:nvSpPr>
        <p:spPr bwMode="auto">
          <a:xfrm>
            <a:off x="1363812" y="1804562"/>
            <a:ext cx="51054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pPr>
            <a:r>
              <a:rPr lang="en-US" altLang="zh-CN" b="0" dirty="0">
                <a:latin typeface="黑体" panose="02010609060101010101" pitchFamily="49" charset="-122"/>
                <a:ea typeface="黑体" panose="02010609060101010101" pitchFamily="49" charset="-122"/>
              </a:rPr>
              <a:t>17.</a:t>
            </a:r>
            <a:r>
              <a:rPr lang="zh-CN" altLang="en-US" b="0" dirty="0">
                <a:latin typeface="黑体" panose="02010609060101010101" pitchFamily="49" charset="-122"/>
                <a:ea typeface="黑体" panose="02010609060101010101" pitchFamily="49" charset="-122"/>
              </a:rPr>
              <a:t>对</a:t>
            </a:r>
            <a:r>
              <a:rPr lang="en-US" altLang="zh-CN" b="0" dirty="0">
                <a:ea typeface="黑体" panose="02010609060101010101" pitchFamily="49" charset="-122"/>
              </a:rPr>
              <a:t>······</a:t>
            </a:r>
            <a:r>
              <a:rPr lang="zh-CN" altLang="en-US" b="0" dirty="0">
                <a:latin typeface="黑体" panose="02010609060101010101" pitchFamily="49" charset="-122"/>
                <a:ea typeface="黑体" panose="02010609060101010101" pitchFamily="49" charset="-122"/>
              </a:rPr>
              <a:t>所具有的神奇的支配力</a:t>
            </a:r>
          </a:p>
        </p:txBody>
      </p:sp>
      <p:sp>
        <p:nvSpPr>
          <p:cNvPr id="1098757" name="Rectangle 5"/>
          <p:cNvSpPr>
            <a:spLocks noChangeArrowheads="1"/>
          </p:cNvSpPr>
          <p:nvPr/>
        </p:nvSpPr>
        <p:spPr bwMode="auto">
          <a:xfrm>
            <a:off x="1316198" y="2542177"/>
            <a:ext cx="24929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18.</a:t>
            </a:r>
            <a:r>
              <a:rPr lang="zh-CN" altLang="en-US" b="0" dirty="0">
                <a:latin typeface="黑体" panose="02010609060101010101" pitchFamily="49" charset="-122"/>
                <a:ea typeface="黑体" panose="02010609060101010101" pitchFamily="49" charset="-122"/>
              </a:rPr>
              <a:t>发现人生真谛</a:t>
            </a:r>
          </a:p>
        </p:txBody>
      </p:sp>
      <p:sp>
        <p:nvSpPr>
          <p:cNvPr id="1098758" name="Rectangle 6"/>
          <p:cNvSpPr>
            <a:spLocks noChangeArrowheads="1"/>
          </p:cNvSpPr>
          <p:nvPr/>
        </p:nvSpPr>
        <p:spPr bwMode="auto">
          <a:xfrm>
            <a:off x="6254564" y="2502143"/>
            <a:ext cx="4248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4988" indent="-534988"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b="0" dirty="0"/>
              <a:t>18. discover the real meaning of our life</a:t>
            </a:r>
          </a:p>
        </p:txBody>
      </p:sp>
      <p:sp>
        <p:nvSpPr>
          <p:cNvPr id="1098759" name="Rectangle 7"/>
          <p:cNvSpPr>
            <a:spLocks noChangeArrowheads="1"/>
          </p:cNvSpPr>
          <p:nvPr/>
        </p:nvSpPr>
        <p:spPr bwMode="auto">
          <a:xfrm>
            <a:off x="1316198" y="3303723"/>
            <a:ext cx="3262432"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19.</a:t>
            </a:r>
            <a:r>
              <a:rPr lang="zh-CN" altLang="en-US" b="0" dirty="0">
                <a:latin typeface="黑体" panose="02010609060101010101" pitchFamily="49" charset="-122"/>
                <a:ea typeface="黑体" panose="02010609060101010101" pitchFamily="49" charset="-122"/>
              </a:rPr>
              <a:t>摆脱困惑和无意义 </a:t>
            </a:r>
          </a:p>
        </p:txBody>
      </p:sp>
      <p:sp>
        <p:nvSpPr>
          <p:cNvPr id="1098760" name="Rectangle 8"/>
          <p:cNvSpPr>
            <a:spLocks noChangeArrowheads="1"/>
          </p:cNvSpPr>
          <p:nvPr/>
        </p:nvSpPr>
        <p:spPr bwMode="auto">
          <a:xfrm>
            <a:off x="6254564" y="3284308"/>
            <a:ext cx="50403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4988" indent="-534988"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b="0" dirty="0"/>
              <a:t>19. get out of confusion and meaninglessness</a:t>
            </a:r>
          </a:p>
        </p:txBody>
      </p:sp>
      <p:sp>
        <p:nvSpPr>
          <p:cNvPr id="1098761" name="Rectangle 9"/>
          <p:cNvSpPr>
            <a:spLocks noChangeArrowheads="1"/>
          </p:cNvSpPr>
          <p:nvPr/>
        </p:nvSpPr>
        <p:spPr bwMode="auto">
          <a:xfrm>
            <a:off x="1316198" y="4252839"/>
            <a:ext cx="34163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20.</a:t>
            </a:r>
            <a:r>
              <a:rPr lang="zh-CN" altLang="en-US" b="0" dirty="0">
                <a:latin typeface="黑体" panose="02010609060101010101" pitchFamily="49" charset="-122"/>
                <a:ea typeface="黑体" panose="02010609060101010101" pitchFamily="49" charset="-122"/>
              </a:rPr>
              <a:t>深陷于需求和被动中</a:t>
            </a:r>
          </a:p>
        </p:txBody>
      </p:sp>
      <p:sp>
        <p:nvSpPr>
          <p:cNvPr id="1098762" name="Rectangle 10"/>
          <p:cNvSpPr>
            <a:spLocks noChangeArrowheads="1"/>
          </p:cNvSpPr>
          <p:nvPr/>
        </p:nvSpPr>
        <p:spPr bwMode="auto">
          <a:xfrm>
            <a:off x="6324956" y="4115305"/>
            <a:ext cx="607499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534988" indent="-534988"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b="0" dirty="0"/>
              <a:t>20. be immersed in needs and </a:t>
            </a:r>
            <a:r>
              <a:rPr lang="en-US" altLang="zh-CN" b="0" dirty="0" err="1"/>
              <a:t>passivities</a:t>
            </a:r>
            <a:endParaRPr lang="en-US" altLang="zh-CN" b="0" dirty="0"/>
          </a:p>
        </p:txBody>
      </p:sp>
      <p:sp>
        <p:nvSpPr>
          <p:cNvPr id="1098763" name="Rectangle 11"/>
          <p:cNvSpPr>
            <a:spLocks noChangeArrowheads="1"/>
          </p:cNvSpPr>
          <p:nvPr/>
        </p:nvSpPr>
        <p:spPr bwMode="auto">
          <a:xfrm>
            <a:off x="1314465" y="4990602"/>
            <a:ext cx="324008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21.</a:t>
            </a:r>
            <a:r>
              <a:rPr lang="zh-CN" altLang="en-US" b="0" dirty="0">
                <a:latin typeface="黑体" panose="02010609060101010101" pitchFamily="49" charset="-122"/>
                <a:ea typeface="黑体" panose="02010609060101010101" pitchFamily="49" charset="-122"/>
              </a:rPr>
              <a:t>创造了某个术语</a:t>
            </a:r>
          </a:p>
        </p:txBody>
      </p:sp>
      <p:sp>
        <p:nvSpPr>
          <p:cNvPr id="1098764" name="Rectangle 12"/>
          <p:cNvSpPr>
            <a:spLocks noChangeArrowheads="1"/>
          </p:cNvSpPr>
          <p:nvPr/>
        </p:nvSpPr>
        <p:spPr bwMode="auto">
          <a:xfrm>
            <a:off x="6324956" y="5020260"/>
            <a:ext cx="52959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4988" indent="-534988"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21. coin a term</a:t>
            </a:r>
          </a:p>
        </p:txBody>
      </p:sp>
      <p:sp>
        <p:nvSpPr>
          <p:cNvPr id="1098765" name="Rectangle 13"/>
          <p:cNvSpPr>
            <a:spLocks noChangeArrowheads="1"/>
          </p:cNvSpPr>
          <p:nvPr/>
        </p:nvSpPr>
        <p:spPr bwMode="auto">
          <a:xfrm>
            <a:off x="1314465" y="5623467"/>
            <a:ext cx="218521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22.</a:t>
            </a:r>
            <a:r>
              <a:rPr lang="zh-CN" altLang="en-US" b="0" dirty="0">
                <a:latin typeface="黑体" panose="02010609060101010101" pitchFamily="49" charset="-122"/>
                <a:ea typeface="黑体" panose="02010609060101010101" pitchFamily="49" charset="-122"/>
              </a:rPr>
              <a:t>全垒打书籍</a:t>
            </a:r>
          </a:p>
        </p:txBody>
      </p:sp>
      <p:sp>
        <p:nvSpPr>
          <p:cNvPr id="1098766" name="Rectangle 14"/>
          <p:cNvSpPr>
            <a:spLocks noChangeArrowheads="1"/>
          </p:cNvSpPr>
          <p:nvPr/>
        </p:nvSpPr>
        <p:spPr bwMode="auto">
          <a:xfrm>
            <a:off x="6324956" y="5623467"/>
            <a:ext cx="311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22. home-run books</a:t>
            </a:r>
            <a:endParaRPr lang="en-US" altLang="zh-CN" dirty="0">
              <a:solidFill>
                <a:schemeClr val="tx2"/>
              </a:solidFill>
            </a:endParaRPr>
          </a:p>
        </p:txBody>
      </p:sp>
      <p:sp>
        <p:nvSpPr>
          <p:cNvPr id="1098767" name="Rectangle 15"/>
          <p:cNvSpPr>
            <a:spLocks noChangeArrowheads="1"/>
          </p:cNvSpPr>
          <p:nvPr/>
        </p:nvSpPr>
        <p:spPr bwMode="auto">
          <a:xfrm>
            <a:off x="1314465" y="6246434"/>
            <a:ext cx="218521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23.</a:t>
            </a:r>
            <a:r>
              <a:rPr lang="zh-CN" altLang="en-US" b="0" dirty="0">
                <a:latin typeface="黑体" panose="02010609060101010101" pitchFamily="49" charset="-122"/>
                <a:ea typeface="黑体" panose="02010609060101010101" pitchFamily="49" charset="-122"/>
              </a:rPr>
              <a:t>击出全垒打</a:t>
            </a:r>
          </a:p>
        </p:txBody>
      </p:sp>
      <p:sp>
        <p:nvSpPr>
          <p:cNvPr id="1098768" name="Rectangle 16"/>
          <p:cNvSpPr>
            <a:spLocks noChangeArrowheads="1"/>
          </p:cNvSpPr>
          <p:nvPr/>
        </p:nvSpPr>
        <p:spPr bwMode="auto">
          <a:xfrm>
            <a:off x="6324956" y="6218573"/>
            <a:ext cx="2858475"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23. hit a home run</a:t>
            </a:r>
          </a:p>
        </p:txBody>
      </p:sp>
      <p:pic>
        <p:nvPicPr>
          <p:cNvPr id="30" name="图片 29"/>
          <p:cNvPicPr>
            <a:picLocks noChangeAspect="1"/>
          </p:cNvPicPr>
          <p:nvPr/>
        </p:nvPicPr>
        <p:blipFill>
          <a:blip r:embed="rId2"/>
          <a:stretch>
            <a:fillRect/>
          </a:stretch>
        </p:blipFill>
        <p:spPr>
          <a:xfrm>
            <a:off x="0" y="4989"/>
            <a:ext cx="12192000" cy="1571625"/>
          </a:xfrm>
          <a:prstGeom prst="rect">
            <a:avLst/>
          </a:prstGeom>
        </p:spPr>
      </p:pic>
      <p:sp>
        <p:nvSpPr>
          <p:cNvPr id="1098756" name="Rectangle 4"/>
          <p:cNvSpPr>
            <a:spLocks noChangeArrowheads="1"/>
          </p:cNvSpPr>
          <p:nvPr/>
        </p:nvSpPr>
        <p:spPr bwMode="auto">
          <a:xfrm>
            <a:off x="6254564" y="1744481"/>
            <a:ext cx="5224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4988" indent="-534988"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b="0" dirty="0"/>
              <a:t>17. a mystical power that </a:t>
            </a:r>
            <a:r>
              <a:rPr lang="en-US" altLang="zh-CN" b="0" dirty="0" err="1"/>
              <a:t>sth</a:t>
            </a:r>
            <a:r>
              <a:rPr lang="en-US" altLang="zh-CN" b="0" dirty="0"/>
              <a:t>. possess over sb.</a:t>
            </a:r>
          </a:p>
        </p:txBody>
      </p:sp>
    </p:spTree>
    <p:extLst>
      <p:ext uri="{BB962C8B-B14F-4D97-AF65-F5344CB8AC3E}">
        <p14:creationId xmlns:p14="http://schemas.microsoft.com/office/powerpoint/2010/main" val="536429823"/>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098755"/>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7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98756"/>
                                        </p:tgtEl>
                                        <p:attrNameLst>
                                          <p:attrName>style.visibility</p:attrName>
                                        </p:attrNameLst>
                                      </p:cBhvr>
                                      <p:to>
                                        <p:strVal val="hidden"/>
                                      </p:to>
                                    </p:set>
                                  </p:childTnLst>
                                </p:cTn>
                              </p:par>
                            </p:childTnLst>
                          </p:cTn>
                        </p:par>
                      </p:childTnLst>
                    </p:cTn>
                  </p:par>
                </p:childTnLst>
              </p:cTn>
              <p:nextCondLst>
                <p:cond evt="onClick" delay="0">
                  <p:tgtEl>
                    <p:spTgt spid="1098755"/>
                  </p:tgtEl>
                </p:cond>
              </p:nextCondLst>
            </p:seq>
            <p:seq concurrent="1" nextAc="seek">
              <p:cTn id="11" restart="whenNotActive" fill="hold" evtFilter="cancelBubble" nodeType="interactiveSeq">
                <p:stCondLst>
                  <p:cond evt="onClick" delay="0">
                    <p:tgtEl>
                      <p:spTgt spid="1098757"/>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9875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098758"/>
                                        </p:tgtEl>
                                        <p:attrNameLst>
                                          <p:attrName>style.visibility</p:attrName>
                                        </p:attrNameLst>
                                      </p:cBhvr>
                                      <p:to>
                                        <p:strVal val="hidden"/>
                                      </p:to>
                                    </p:set>
                                  </p:childTnLst>
                                </p:cTn>
                              </p:par>
                            </p:childTnLst>
                          </p:cTn>
                        </p:par>
                      </p:childTnLst>
                    </p:cTn>
                  </p:par>
                </p:childTnLst>
              </p:cTn>
              <p:nextCondLst>
                <p:cond evt="onClick" delay="0">
                  <p:tgtEl>
                    <p:spTgt spid="1098757"/>
                  </p:tgtEl>
                </p:cond>
              </p:nextCondLst>
            </p:seq>
            <p:seq concurrent="1" nextAc="seek">
              <p:cTn id="20" restart="whenNotActive" fill="hold" evtFilter="cancelBubble" nodeType="interactiveSeq">
                <p:stCondLst>
                  <p:cond evt="onClick" delay="0">
                    <p:tgtEl>
                      <p:spTgt spid="1098759"/>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876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98760"/>
                                        </p:tgtEl>
                                        <p:attrNameLst>
                                          <p:attrName>style.visibility</p:attrName>
                                        </p:attrNameLst>
                                      </p:cBhvr>
                                      <p:to>
                                        <p:strVal val="hidden"/>
                                      </p:to>
                                    </p:set>
                                  </p:childTnLst>
                                </p:cTn>
                              </p:par>
                            </p:childTnLst>
                          </p:cTn>
                        </p:par>
                      </p:childTnLst>
                    </p:cTn>
                  </p:par>
                </p:childTnLst>
              </p:cTn>
              <p:nextCondLst>
                <p:cond evt="onClick" delay="0">
                  <p:tgtEl>
                    <p:spTgt spid="1098759"/>
                  </p:tgtEl>
                </p:cond>
              </p:nextCondLst>
            </p:seq>
            <p:seq concurrent="1" nextAc="seek">
              <p:cTn id="29" restart="whenNotActive" fill="hold" evtFilter="cancelBubble" nodeType="interactiveSeq">
                <p:stCondLst>
                  <p:cond evt="onClick" delay="0">
                    <p:tgtEl>
                      <p:spTgt spid="1098761"/>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98762"/>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098762"/>
                                        </p:tgtEl>
                                        <p:attrNameLst>
                                          <p:attrName>style.visibility</p:attrName>
                                        </p:attrNameLst>
                                      </p:cBhvr>
                                      <p:to>
                                        <p:strVal val="hidden"/>
                                      </p:to>
                                    </p:set>
                                  </p:childTnLst>
                                </p:cTn>
                              </p:par>
                            </p:childTnLst>
                          </p:cTn>
                        </p:par>
                      </p:childTnLst>
                    </p:cTn>
                  </p:par>
                </p:childTnLst>
              </p:cTn>
              <p:nextCondLst>
                <p:cond evt="onClick" delay="0">
                  <p:tgtEl>
                    <p:spTgt spid="1098761"/>
                  </p:tgtEl>
                </p:cond>
              </p:nextCondLst>
            </p:seq>
            <p:seq concurrent="1" nextAc="seek">
              <p:cTn id="38" restart="whenNotActive" fill="hold" evtFilter="cancelBubble" nodeType="interactiveSeq">
                <p:stCondLst>
                  <p:cond evt="onClick" delay="0">
                    <p:tgtEl>
                      <p:spTgt spid="1098763"/>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9876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98764"/>
                                        </p:tgtEl>
                                        <p:attrNameLst>
                                          <p:attrName>style.visibility</p:attrName>
                                        </p:attrNameLst>
                                      </p:cBhvr>
                                      <p:to>
                                        <p:strVal val="hidden"/>
                                      </p:to>
                                    </p:set>
                                  </p:childTnLst>
                                </p:cTn>
                              </p:par>
                            </p:childTnLst>
                          </p:cTn>
                        </p:par>
                      </p:childTnLst>
                    </p:cTn>
                  </p:par>
                </p:childTnLst>
              </p:cTn>
              <p:nextCondLst>
                <p:cond evt="onClick" delay="0">
                  <p:tgtEl>
                    <p:spTgt spid="1098763"/>
                  </p:tgtEl>
                </p:cond>
              </p:nextCondLst>
            </p:seq>
            <p:seq concurrent="1" nextAc="seek">
              <p:cTn id="47" restart="whenNotActive" fill="hold" evtFilter="cancelBubble" nodeType="interactiveSeq">
                <p:stCondLst>
                  <p:cond evt="onClick" delay="0">
                    <p:tgtEl>
                      <p:spTgt spid="1098765"/>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98766"/>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098766"/>
                                        </p:tgtEl>
                                        <p:attrNameLst>
                                          <p:attrName>style.visibility</p:attrName>
                                        </p:attrNameLst>
                                      </p:cBhvr>
                                      <p:to>
                                        <p:strVal val="hidden"/>
                                      </p:to>
                                    </p:set>
                                  </p:childTnLst>
                                </p:cTn>
                              </p:par>
                            </p:childTnLst>
                          </p:cTn>
                        </p:par>
                      </p:childTnLst>
                    </p:cTn>
                  </p:par>
                </p:childTnLst>
              </p:cTn>
              <p:nextCondLst>
                <p:cond evt="onClick" delay="0">
                  <p:tgtEl>
                    <p:spTgt spid="1098765"/>
                  </p:tgtEl>
                </p:cond>
              </p:nextCondLst>
            </p:seq>
            <p:seq concurrent="1" nextAc="seek">
              <p:cTn id="56" restart="whenNotActive" fill="hold" evtFilter="cancelBubble" nodeType="interactiveSeq">
                <p:stCondLst>
                  <p:cond evt="onClick" delay="0">
                    <p:tgtEl>
                      <p:spTgt spid="1098767"/>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9876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098768"/>
                                        </p:tgtEl>
                                        <p:attrNameLst>
                                          <p:attrName>style.visibility</p:attrName>
                                        </p:attrNameLst>
                                      </p:cBhvr>
                                      <p:to>
                                        <p:strVal val="hidden"/>
                                      </p:to>
                                    </p:set>
                                  </p:childTnLst>
                                </p:cTn>
                              </p:par>
                            </p:childTnLst>
                          </p:cTn>
                        </p:par>
                      </p:childTnLst>
                    </p:cTn>
                  </p:par>
                </p:childTnLst>
              </p:cTn>
              <p:nextCondLst>
                <p:cond evt="onClick" delay="0">
                  <p:tgtEl>
                    <p:spTgt spid="1098767"/>
                  </p:tgtEl>
                </p:cond>
              </p:nextCondLst>
            </p:seq>
          </p:childTnLst>
        </p:cTn>
      </p:par>
    </p:tnLst>
    <p:bldLst>
      <p:bldP spid="1098758" grpId="0"/>
      <p:bldP spid="1098758" grpId="1"/>
      <p:bldP spid="1098760" grpId="0"/>
      <p:bldP spid="1098760" grpId="1"/>
      <p:bldP spid="1098762" grpId="0"/>
      <p:bldP spid="1098762" grpId="1"/>
      <p:bldP spid="1098764" grpId="0"/>
      <p:bldP spid="1098764" grpId="1"/>
      <p:bldP spid="1098766" grpId="0"/>
      <p:bldP spid="1098766" grpId="1"/>
      <p:bldP spid="1098768" grpId="0"/>
      <p:bldP spid="1098768" grpId="1"/>
      <p:bldP spid="1098756" grpId="0"/>
      <p:bldP spid="1098756" grpId="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a:stretch>
            <a:fillRect/>
          </a:stretch>
        </p:blipFill>
        <p:spPr>
          <a:xfrm>
            <a:off x="0" y="4989"/>
            <a:ext cx="12192000" cy="1571625"/>
          </a:xfrm>
          <a:prstGeom prst="rect">
            <a:avLst/>
          </a:prstGeom>
        </p:spPr>
      </p:pic>
      <p:sp>
        <p:nvSpPr>
          <p:cNvPr id="1099779" name="Rectangle 3"/>
          <p:cNvSpPr>
            <a:spLocks noChangeArrowheads="1"/>
          </p:cNvSpPr>
          <p:nvPr/>
        </p:nvSpPr>
        <p:spPr bwMode="auto">
          <a:xfrm>
            <a:off x="1919288" y="2379715"/>
            <a:ext cx="126188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25.</a:t>
            </a:r>
            <a:r>
              <a:rPr lang="zh-CN" altLang="en-US" b="0" dirty="0">
                <a:latin typeface="黑体" panose="02010609060101010101" pitchFamily="49" charset="-122"/>
                <a:ea typeface="黑体" panose="02010609060101010101" pitchFamily="49" charset="-122"/>
              </a:rPr>
              <a:t>得分</a:t>
            </a:r>
          </a:p>
        </p:txBody>
      </p:sp>
      <p:sp>
        <p:nvSpPr>
          <p:cNvPr id="1099780" name="Rectangle 4"/>
          <p:cNvSpPr>
            <a:spLocks noChangeArrowheads="1"/>
          </p:cNvSpPr>
          <p:nvPr/>
        </p:nvSpPr>
        <p:spPr bwMode="auto">
          <a:xfrm>
            <a:off x="5159376" y="2427277"/>
            <a:ext cx="247856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25. score points</a:t>
            </a:r>
          </a:p>
        </p:txBody>
      </p:sp>
      <p:sp>
        <p:nvSpPr>
          <p:cNvPr id="1099781" name="Rectangle 5"/>
          <p:cNvSpPr>
            <a:spLocks noChangeArrowheads="1"/>
          </p:cNvSpPr>
          <p:nvPr/>
        </p:nvSpPr>
        <p:spPr bwMode="auto">
          <a:xfrm>
            <a:off x="1881188" y="3006232"/>
            <a:ext cx="280076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26.</a:t>
            </a:r>
            <a:r>
              <a:rPr lang="zh-CN" altLang="en-US" b="0" dirty="0">
                <a:latin typeface="黑体" panose="02010609060101010101" pitchFamily="49" charset="-122"/>
                <a:ea typeface="黑体" panose="02010609060101010101" pitchFamily="49" charset="-122"/>
              </a:rPr>
              <a:t>已在垒上的选手</a:t>
            </a:r>
          </a:p>
        </p:txBody>
      </p:sp>
      <p:sp>
        <p:nvSpPr>
          <p:cNvPr id="1099782" name="Rectangle 6"/>
          <p:cNvSpPr>
            <a:spLocks noChangeArrowheads="1"/>
          </p:cNvSpPr>
          <p:nvPr/>
        </p:nvSpPr>
        <p:spPr bwMode="auto">
          <a:xfrm>
            <a:off x="5159376" y="3025835"/>
            <a:ext cx="614671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536575" indent="-536575"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26. runners (who are) already on a base </a:t>
            </a:r>
          </a:p>
        </p:txBody>
      </p:sp>
      <p:sp>
        <p:nvSpPr>
          <p:cNvPr id="1099783" name="Rectangle 7"/>
          <p:cNvSpPr>
            <a:spLocks noChangeArrowheads="1"/>
          </p:cNvSpPr>
          <p:nvPr/>
        </p:nvSpPr>
        <p:spPr bwMode="auto">
          <a:xfrm>
            <a:off x="1919288" y="3733211"/>
            <a:ext cx="280076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27.</a:t>
            </a:r>
            <a:r>
              <a:rPr lang="zh-CN" altLang="en-US" b="0" dirty="0">
                <a:latin typeface="黑体" panose="02010609060101010101" pitchFamily="49" charset="-122"/>
                <a:ea typeface="黑体" panose="02010609060101010101" pitchFamily="49" charset="-122"/>
              </a:rPr>
              <a:t>带来愉悦和满足</a:t>
            </a:r>
          </a:p>
        </p:txBody>
      </p:sp>
      <p:sp>
        <p:nvSpPr>
          <p:cNvPr id="1099784" name="Rectangle 8"/>
          <p:cNvSpPr>
            <a:spLocks noChangeArrowheads="1"/>
          </p:cNvSpPr>
          <p:nvPr/>
        </p:nvSpPr>
        <p:spPr bwMode="auto">
          <a:xfrm>
            <a:off x="5159376" y="3782169"/>
            <a:ext cx="556274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27. induce pleasure and satisfaction</a:t>
            </a:r>
          </a:p>
        </p:txBody>
      </p:sp>
      <p:sp>
        <p:nvSpPr>
          <p:cNvPr id="1099785" name="Rectangle 9"/>
          <p:cNvSpPr>
            <a:spLocks noChangeArrowheads="1"/>
          </p:cNvSpPr>
          <p:nvPr/>
        </p:nvSpPr>
        <p:spPr bwMode="auto">
          <a:xfrm>
            <a:off x="1919288" y="4460146"/>
            <a:ext cx="2339102"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28.</a:t>
            </a:r>
            <a:r>
              <a:rPr lang="zh-CN" altLang="en-US" b="0" dirty="0">
                <a:latin typeface="黑体" panose="02010609060101010101" pitchFamily="49" charset="-122"/>
                <a:ea typeface="黑体" panose="02010609060101010101" pitchFamily="49" charset="-122"/>
              </a:rPr>
              <a:t>疯狂地寻求 </a:t>
            </a:r>
          </a:p>
        </p:txBody>
      </p:sp>
      <p:sp>
        <p:nvSpPr>
          <p:cNvPr id="1099786" name="Rectangle 10"/>
          <p:cNvSpPr>
            <a:spLocks noChangeArrowheads="1"/>
          </p:cNvSpPr>
          <p:nvPr/>
        </p:nvSpPr>
        <p:spPr bwMode="auto">
          <a:xfrm>
            <a:off x="5159376" y="4460146"/>
            <a:ext cx="45974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28. desperately seek to do … </a:t>
            </a:r>
          </a:p>
        </p:txBody>
      </p:sp>
      <p:sp>
        <p:nvSpPr>
          <p:cNvPr id="1099787" name="Rectangle 11"/>
          <p:cNvSpPr>
            <a:spLocks noChangeArrowheads="1"/>
          </p:cNvSpPr>
          <p:nvPr/>
        </p:nvSpPr>
        <p:spPr bwMode="auto">
          <a:xfrm>
            <a:off x="1881188" y="5187081"/>
            <a:ext cx="310854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29.</a:t>
            </a:r>
            <a:r>
              <a:rPr lang="zh-CN" altLang="en-US" b="0" dirty="0">
                <a:latin typeface="黑体" panose="02010609060101010101" pitchFamily="49" charset="-122"/>
                <a:ea typeface="黑体" panose="02010609060101010101" pitchFamily="49" charset="-122"/>
              </a:rPr>
              <a:t>重复体验某种感觉</a:t>
            </a:r>
          </a:p>
        </p:txBody>
      </p:sp>
      <p:sp>
        <p:nvSpPr>
          <p:cNvPr id="1099788" name="Rectangle 12"/>
          <p:cNvSpPr>
            <a:spLocks noChangeArrowheads="1"/>
          </p:cNvSpPr>
          <p:nvPr/>
        </p:nvSpPr>
        <p:spPr bwMode="auto">
          <a:xfrm>
            <a:off x="5146676" y="5233248"/>
            <a:ext cx="504031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6575" indent="-536575"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29. reproduce the marvelous sensation</a:t>
            </a:r>
          </a:p>
        </p:txBody>
      </p:sp>
      <p:sp>
        <p:nvSpPr>
          <p:cNvPr id="1099789" name="Rectangle 13"/>
          <p:cNvSpPr>
            <a:spLocks noChangeArrowheads="1"/>
          </p:cNvSpPr>
          <p:nvPr/>
        </p:nvSpPr>
        <p:spPr bwMode="auto">
          <a:xfrm>
            <a:off x="1881188" y="6050322"/>
            <a:ext cx="24929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30.</a:t>
            </a:r>
            <a:r>
              <a:rPr lang="zh-CN" altLang="en-US" b="0" dirty="0">
                <a:latin typeface="黑体" panose="02010609060101010101" pitchFamily="49" charset="-122"/>
                <a:ea typeface="黑体" panose="02010609060101010101" pitchFamily="49" charset="-122"/>
              </a:rPr>
              <a:t>遏制某种渴求</a:t>
            </a:r>
          </a:p>
        </p:txBody>
      </p:sp>
      <p:sp>
        <p:nvSpPr>
          <p:cNvPr id="1099790" name="Rectangle 14"/>
          <p:cNvSpPr>
            <a:spLocks noChangeArrowheads="1"/>
          </p:cNvSpPr>
          <p:nvPr/>
        </p:nvSpPr>
        <p:spPr bwMode="auto">
          <a:xfrm>
            <a:off x="5146676" y="6034088"/>
            <a:ext cx="5329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4988" indent="-534988"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100000"/>
              </a:lnSpc>
              <a:spcBef>
                <a:spcPct val="20000"/>
              </a:spcBef>
              <a:buFont typeface="Arial" panose="020B0604020202020204" pitchFamily="34" charset="0"/>
              <a:buNone/>
            </a:pPr>
            <a:r>
              <a:rPr lang="en-US" altLang="zh-CN" b="0" dirty="0"/>
              <a:t>30. withstand the hunger to do …</a:t>
            </a:r>
            <a:endParaRPr lang="en-US" altLang="zh-CN" dirty="0">
              <a:solidFill>
                <a:schemeClr val="tx2"/>
              </a:solidFill>
            </a:endParaRPr>
          </a:p>
        </p:txBody>
      </p:sp>
      <p:sp>
        <p:nvSpPr>
          <p:cNvPr id="1099800" name="Rectangle 24"/>
          <p:cNvSpPr>
            <a:spLocks noChangeArrowheads="1"/>
          </p:cNvSpPr>
          <p:nvPr/>
        </p:nvSpPr>
        <p:spPr bwMode="auto">
          <a:xfrm>
            <a:off x="1881188" y="1631742"/>
            <a:ext cx="3024188"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latin typeface="黑体" panose="02010609060101010101" pitchFamily="49" charset="-122"/>
                <a:ea typeface="黑体" panose="02010609060101010101" pitchFamily="49" charset="-122"/>
              </a:rPr>
              <a:t>24.</a:t>
            </a:r>
            <a:r>
              <a:rPr lang="zh-CN" altLang="en-US" b="0" dirty="0">
                <a:latin typeface="黑体" panose="02010609060101010101" pitchFamily="49" charset="-122"/>
                <a:ea typeface="黑体" panose="02010609060101010101" pitchFamily="49" charset="-122"/>
              </a:rPr>
              <a:t>跑完四个垒</a:t>
            </a:r>
          </a:p>
        </p:txBody>
      </p:sp>
      <p:sp>
        <p:nvSpPr>
          <p:cNvPr id="1099801" name="Rectangle 25"/>
          <p:cNvSpPr>
            <a:spLocks noChangeArrowheads="1"/>
          </p:cNvSpPr>
          <p:nvPr/>
        </p:nvSpPr>
        <p:spPr bwMode="auto">
          <a:xfrm>
            <a:off x="5110957" y="1622585"/>
            <a:ext cx="628058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36575" indent="-536575" eaLnBrk="0" hangingPunct="0">
              <a:defRPr sz="2400" b="1">
                <a:solidFill>
                  <a:schemeClr val="tx1"/>
                </a:solidFill>
                <a:latin typeface="Century Gothic" panose="020B0502020202020204" pitchFamily="34" charset="0"/>
                <a:ea typeface="宋体" panose="02010600030101010101" pitchFamily="2" charset="-122"/>
              </a:defRPr>
            </a:lvl1pPr>
            <a:lvl2pPr marL="742950" indent="-285750" eaLnBrk="0" hangingPunct="0">
              <a:defRPr sz="2400" b="1">
                <a:solidFill>
                  <a:schemeClr val="tx1"/>
                </a:solidFill>
                <a:latin typeface="Century Gothic" panose="020B0502020202020204" pitchFamily="34" charset="0"/>
                <a:ea typeface="宋体" panose="02010600030101010101" pitchFamily="2" charset="-122"/>
              </a:defRPr>
            </a:lvl2pPr>
            <a:lvl3pPr marL="1143000" indent="-228600" eaLnBrk="0" hangingPunct="0">
              <a:defRPr sz="2400" b="1">
                <a:solidFill>
                  <a:schemeClr val="tx1"/>
                </a:solidFill>
                <a:latin typeface="Century Gothic" panose="020B0502020202020204" pitchFamily="34" charset="0"/>
                <a:ea typeface="宋体" panose="02010600030101010101" pitchFamily="2" charset="-122"/>
              </a:defRPr>
            </a:lvl3pPr>
            <a:lvl4pPr marL="1600200" indent="-228600" eaLnBrk="0" hangingPunct="0">
              <a:defRPr sz="2400" b="1">
                <a:solidFill>
                  <a:schemeClr val="tx1"/>
                </a:solidFill>
                <a:latin typeface="Century Gothic" panose="020B0502020202020204" pitchFamily="34" charset="0"/>
                <a:ea typeface="宋体" panose="02010600030101010101" pitchFamily="2" charset="-122"/>
              </a:defRPr>
            </a:lvl4pPr>
            <a:lvl5pPr marL="2057400" indent="-228600" eaLnBrk="0" hangingPunct="0">
              <a:defRPr sz="2400" b="1">
                <a:solidFill>
                  <a:schemeClr val="tx1"/>
                </a:solidFill>
                <a:latin typeface="Century Gothic" panose="020B0502020202020204" pitchFamily="34" charset="0"/>
                <a:ea typeface="宋体" panose="02010600030101010101"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b="0" dirty="0"/>
              <a:t>24.  run round the four bases of the diamond</a:t>
            </a:r>
          </a:p>
        </p:txBody>
      </p:sp>
    </p:spTree>
    <p:extLst>
      <p:ext uri="{BB962C8B-B14F-4D97-AF65-F5344CB8AC3E}">
        <p14:creationId xmlns:p14="http://schemas.microsoft.com/office/powerpoint/2010/main" val="414533599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099779"/>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97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99780"/>
                                        </p:tgtEl>
                                        <p:attrNameLst>
                                          <p:attrName>style.visibility</p:attrName>
                                        </p:attrNameLst>
                                      </p:cBhvr>
                                      <p:to>
                                        <p:strVal val="hidden"/>
                                      </p:to>
                                    </p:set>
                                  </p:childTnLst>
                                </p:cTn>
                              </p:par>
                            </p:childTnLst>
                          </p:cTn>
                        </p:par>
                      </p:childTnLst>
                    </p:cTn>
                  </p:par>
                </p:childTnLst>
              </p:cTn>
              <p:nextCondLst>
                <p:cond evt="onClick" delay="0">
                  <p:tgtEl>
                    <p:spTgt spid="1099779"/>
                  </p:tgtEl>
                </p:cond>
              </p:nextCondLst>
            </p:seq>
            <p:seq concurrent="1" nextAc="seek">
              <p:cTn id="11" restart="whenNotActive" fill="hold" evtFilter="cancelBubble" nodeType="interactiveSeq">
                <p:stCondLst>
                  <p:cond evt="onClick" delay="0">
                    <p:tgtEl>
                      <p:spTgt spid="1099781"/>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9978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099782"/>
                                        </p:tgtEl>
                                        <p:attrNameLst>
                                          <p:attrName>style.visibility</p:attrName>
                                        </p:attrNameLst>
                                      </p:cBhvr>
                                      <p:to>
                                        <p:strVal val="hidden"/>
                                      </p:to>
                                    </p:set>
                                  </p:childTnLst>
                                </p:cTn>
                              </p:par>
                            </p:childTnLst>
                          </p:cTn>
                        </p:par>
                      </p:childTnLst>
                    </p:cTn>
                  </p:par>
                </p:childTnLst>
              </p:cTn>
              <p:nextCondLst>
                <p:cond evt="onClick" delay="0">
                  <p:tgtEl>
                    <p:spTgt spid="1099781"/>
                  </p:tgtEl>
                </p:cond>
              </p:nextCondLst>
            </p:seq>
            <p:seq concurrent="1" nextAc="seek">
              <p:cTn id="20" restart="whenNotActive" fill="hold" evtFilter="cancelBubble" nodeType="interactiveSeq">
                <p:stCondLst>
                  <p:cond evt="onClick" delay="0">
                    <p:tgtEl>
                      <p:spTgt spid="1099783"/>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978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99784"/>
                                        </p:tgtEl>
                                        <p:attrNameLst>
                                          <p:attrName>style.visibility</p:attrName>
                                        </p:attrNameLst>
                                      </p:cBhvr>
                                      <p:to>
                                        <p:strVal val="hidden"/>
                                      </p:to>
                                    </p:set>
                                  </p:childTnLst>
                                </p:cTn>
                              </p:par>
                            </p:childTnLst>
                          </p:cTn>
                        </p:par>
                      </p:childTnLst>
                    </p:cTn>
                  </p:par>
                </p:childTnLst>
              </p:cTn>
              <p:nextCondLst>
                <p:cond evt="onClick" delay="0">
                  <p:tgtEl>
                    <p:spTgt spid="1099783"/>
                  </p:tgtEl>
                </p:cond>
              </p:nextCondLst>
            </p:seq>
            <p:seq concurrent="1" nextAc="seek">
              <p:cTn id="29" restart="whenNotActive" fill="hold" evtFilter="cancelBubble" nodeType="interactiveSeq">
                <p:stCondLst>
                  <p:cond evt="onClick" delay="0">
                    <p:tgtEl>
                      <p:spTgt spid="1099785"/>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09978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099786"/>
                                        </p:tgtEl>
                                        <p:attrNameLst>
                                          <p:attrName>style.visibility</p:attrName>
                                        </p:attrNameLst>
                                      </p:cBhvr>
                                      <p:to>
                                        <p:strVal val="hidden"/>
                                      </p:to>
                                    </p:set>
                                  </p:childTnLst>
                                </p:cTn>
                              </p:par>
                            </p:childTnLst>
                          </p:cTn>
                        </p:par>
                      </p:childTnLst>
                    </p:cTn>
                  </p:par>
                </p:childTnLst>
              </p:cTn>
              <p:nextCondLst>
                <p:cond evt="onClick" delay="0">
                  <p:tgtEl>
                    <p:spTgt spid="1099785"/>
                  </p:tgtEl>
                </p:cond>
              </p:nextCondLst>
            </p:seq>
            <p:seq concurrent="1" nextAc="seek">
              <p:cTn id="38" restart="whenNotActive" fill="hold" evtFilter="cancelBubble" nodeType="interactiveSeq">
                <p:stCondLst>
                  <p:cond evt="onClick" delay="0">
                    <p:tgtEl>
                      <p:spTgt spid="1099787"/>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9978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099788"/>
                                        </p:tgtEl>
                                        <p:attrNameLst>
                                          <p:attrName>style.visibility</p:attrName>
                                        </p:attrNameLst>
                                      </p:cBhvr>
                                      <p:to>
                                        <p:strVal val="hidden"/>
                                      </p:to>
                                    </p:set>
                                  </p:childTnLst>
                                </p:cTn>
                              </p:par>
                            </p:childTnLst>
                          </p:cTn>
                        </p:par>
                      </p:childTnLst>
                    </p:cTn>
                  </p:par>
                </p:childTnLst>
              </p:cTn>
              <p:nextCondLst>
                <p:cond evt="onClick" delay="0">
                  <p:tgtEl>
                    <p:spTgt spid="1099787"/>
                  </p:tgtEl>
                </p:cond>
              </p:nextCondLst>
            </p:seq>
            <p:seq concurrent="1" nextAc="seek">
              <p:cTn id="47" restart="whenNotActive" fill="hold" evtFilter="cancelBubble" nodeType="interactiveSeq">
                <p:stCondLst>
                  <p:cond evt="onClick" delay="0">
                    <p:tgtEl>
                      <p:spTgt spid="1099789"/>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9979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099790"/>
                                        </p:tgtEl>
                                        <p:attrNameLst>
                                          <p:attrName>style.visibility</p:attrName>
                                        </p:attrNameLst>
                                      </p:cBhvr>
                                      <p:to>
                                        <p:strVal val="hidden"/>
                                      </p:to>
                                    </p:set>
                                  </p:childTnLst>
                                </p:cTn>
                              </p:par>
                            </p:childTnLst>
                          </p:cTn>
                        </p:par>
                      </p:childTnLst>
                    </p:cTn>
                  </p:par>
                </p:childTnLst>
              </p:cTn>
              <p:nextCondLst>
                <p:cond evt="onClick" delay="0">
                  <p:tgtEl>
                    <p:spTgt spid="1099789"/>
                  </p:tgtEl>
                </p:cond>
              </p:nextCondLst>
            </p:seq>
            <p:seq concurrent="1" nextAc="seek">
              <p:cTn id="56" restart="whenNotActive" fill="hold" evtFilter="cancelBubble" nodeType="interactiveSeq">
                <p:stCondLst>
                  <p:cond evt="onClick" delay="0">
                    <p:tgtEl>
                      <p:spTgt spid="1099800"/>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99801"/>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099801"/>
                                        </p:tgtEl>
                                        <p:attrNameLst>
                                          <p:attrName>style.visibility</p:attrName>
                                        </p:attrNameLst>
                                      </p:cBhvr>
                                      <p:to>
                                        <p:strVal val="hidden"/>
                                      </p:to>
                                    </p:set>
                                  </p:childTnLst>
                                </p:cTn>
                              </p:par>
                            </p:childTnLst>
                          </p:cTn>
                        </p:par>
                      </p:childTnLst>
                    </p:cTn>
                  </p:par>
                </p:childTnLst>
              </p:cTn>
              <p:nextCondLst>
                <p:cond evt="onClick" delay="0">
                  <p:tgtEl>
                    <p:spTgt spid="1099800"/>
                  </p:tgtEl>
                </p:cond>
              </p:nextCondLst>
            </p:seq>
          </p:childTnLst>
        </p:cTn>
      </p:par>
    </p:tnLst>
    <p:bldLst>
      <p:bldP spid="1099780" grpId="0"/>
      <p:bldP spid="1099780" grpId="1"/>
      <p:bldP spid="1099782" grpId="0"/>
      <p:bldP spid="1099782" grpId="1"/>
      <p:bldP spid="1099784" grpId="0"/>
      <p:bldP spid="1099784" grpId="1"/>
      <p:bldP spid="1099786" grpId="0"/>
      <p:bldP spid="1099786" grpId="1"/>
      <p:bldP spid="1099788" grpId="0"/>
      <p:bldP spid="1099788" grpId="1"/>
      <p:bldP spid="1099790" grpId="0"/>
      <p:bldP spid="1099790" grpId="1"/>
      <p:bldP spid="1099801" grpId="0"/>
      <p:bldP spid="1099801" grpId="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Cultural Notes</a:t>
            </a:r>
          </a:p>
        </p:txBody>
      </p:sp>
      <p:pic>
        <p:nvPicPr>
          <p:cNvPr id="5"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6935" y="1481072"/>
            <a:ext cx="5464667" cy="4895184"/>
          </a:xfrm>
        </p:spPr>
      </p:pic>
    </p:spTree>
    <p:extLst>
      <p:ext uri="{BB962C8B-B14F-4D97-AF65-F5344CB8AC3E}">
        <p14:creationId xmlns:p14="http://schemas.microsoft.com/office/powerpoint/2010/main" val="269424167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1"/>
          <p:cNvSpPr txBox="1">
            <a:spLocks noChangeArrowheads="1"/>
          </p:cNvSpPr>
          <p:nvPr/>
        </p:nvSpPr>
        <p:spPr bwMode="auto">
          <a:xfrm>
            <a:off x="393433" y="1669265"/>
            <a:ext cx="5814184" cy="5727940"/>
          </a:xfrm>
          <a:prstGeom prst="rect">
            <a:avLst/>
          </a:prstGeom>
          <a:noFill/>
          <a:ln>
            <a:noFill/>
          </a:ln>
          <a:effectLst>
            <a:prstShdw prst="shdw17" dist="17961" dir="2700000">
              <a:schemeClr val="accent1">
                <a:gamma/>
                <a:shade val="60000"/>
                <a:invGamma/>
              </a:schemeClr>
            </a:prstShdw>
          </a:effectLst>
          <a:extLst/>
        </p:spPr>
        <p:txBody>
          <a:bodyPr wrap="square">
            <a:noAutofit/>
          </a:bodyPr>
          <a:lstStyle>
            <a:lvl1pPr marL="261938" indent="-261938" eaLnBrk="0" hangingPunct="0">
              <a:defRPr sz="2000">
                <a:solidFill>
                  <a:schemeClr val="tx1"/>
                </a:solidFill>
                <a:latin typeface="Calibri" pitchFamily="34" charset="0"/>
                <a:ea typeface="宋体" pitchFamily="2" charset="-122"/>
              </a:defRPr>
            </a:lvl1pPr>
            <a:lvl2pPr eaLnBrk="0" hangingPunct="0">
              <a:defRPr sz="2000">
                <a:solidFill>
                  <a:schemeClr val="tx1"/>
                </a:solidFill>
                <a:latin typeface="Calibri" pitchFamily="34" charset="0"/>
                <a:ea typeface="宋体" pitchFamily="2" charset="-122"/>
              </a:defRPr>
            </a:lvl2pPr>
            <a:lvl3pPr eaLnBrk="0" hangingPunct="0">
              <a:defRPr sz="2000">
                <a:solidFill>
                  <a:schemeClr val="tx1"/>
                </a:solidFill>
                <a:latin typeface="Calibri" pitchFamily="34" charset="0"/>
                <a:ea typeface="宋体" pitchFamily="2" charset="-122"/>
              </a:defRPr>
            </a:lvl3pPr>
            <a:lvl4pPr eaLnBrk="0" hangingPunct="0">
              <a:defRPr sz="2000">
                <a:solidFill>
                  <a:schemeClr val="tx1"/>
                </a:solidFill>
                <a:latin typeface="Calibri" pitchFamily="34" charset="0"/>
                <a:ea typeface="宋体" pitchFamily="2" charset="-122"/>
              </a:defRPr>
            </a:lvl4pPr>
            <a:lvl5pPr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marL="180975" indent="-180975" eaLnBrk="1" hangingPunct="1">
              <a:spcBef>
                <a:spcPts val="1200"/>
              </a:spcBef>
              <a:defRPr/>
            </a:pPr>
            <a:r>
              <a:rPr lang="en-US" altLang="zh-CN" sz="3200" b="1" dirty="0"/>
              <a:t>Lewis Carroll                      </a:t>
            </a:r>
            <a:r>
              <a:rPr lang="en-US" altLang="zh-CN" sz="3200" b="1" dirty="0" smtClean="0"/>
              <a:t>   </a:t>
            </a:r>
          </a:p>
          <a:p>
            <a:pPr marL="0" indent="0" algn="just" eaLnBrk="1" hangingPunct="1">
              <a:spcBef>
                <a:spcPts val="1200"/>
              </a:spcBef>
              <a:defRPr/>
            </a:pPr>
            <a:endParaRPr lang="en-US" altLang="zh-CN" sz="2800" b="1" dirty="0" smtClean="0"/>
          </a:p>
          <a:p>
            <a:pPr marL="269875" indent="-269875" algn="just" eaLnBrk="1" hangingPunct="1">
              <a:spcBef>
                <a:spcPts val="1200"/>
              </a:spcBef>
              <a:defRPr/>
            </a:pPr>
            <a:r>
              <a:rPr lang="en-US" altLang="zh-CN" sz="2800" b="1" dirty="0" smtClean="0"/>
              <a:t>    Lewis Carroll </a:t>
            </a:r>
            <a:r>
              <a:rPr lang="en-US" altLang="zh-CN" sz="2800" dirty="0" smtClean="0"/>
              <a:t>(1832–1898) is the pen name of Charles Dodgson. He was an English writer, priest,  mathematician who taught at Oxford University, photographer, humorist and writer of children’s literature. </a:t>
            </a:r>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 name="图片 1"/>
          <p:cNvPicPr>
            <a:picLocks noChangeAspect="1"/>
          </p:cNvPicPr>
          <p:nvPr/>
        </p:nvPicPr>
        <p:blipFill>
          <a:blip r:embed="rId2" cstate="print"/>
          <a:stretch>
            <a:fillRect/>
          </a:stretch>
        </p:blipFill>
        <p:spPr>
          <a:xfrm>
            <a:off x="2705505" y="1807632"/>
            <a:ext cx="1898664" cy="285752"/>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7119200" y="2157486"/>
            <a:ext cx="4457928" cy="3942272"/>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651968" y="1676050"/>
            <a:ext cx="2492990" cy="461665"/>
          </a:xfrm>
          <a:prstGeom prst="rect">
            <a:avLst/>
          </a:prstGeom>
        </p:spPr>
        <p:txBody>
          <a:bodyPr wrap="none">
            <a:spAutoFit/>
          </a:bodyPr>
          <a:lstStyle/>
          <a:p>
            <a:pPr marL="180975" indent="-180975">
              <a:spcBef>
                <a:spcPts val="1200"/>
              </a:spcBef>
              <a:defRPr/>
            </a:pPr>
            <a:r>
              <a:rPr lang="zh-CN" altLang="en-US" sz="2400" b="1" dirty="0">
                <a:solidFill>
                  <a:schemeClr val="hlink"/>
                </a:solidFill>
                <a:latin typeface="宋体" panose="02010600030101010101" pitchFamily="2" charset="-122"/>
              </a:rPr>
              <a:t>刘易斯</a:t>
            </a:r>
            <a:r>
              <a:rPr lang="en-US" altLang="zh-CN" sz="2400" b="1" dirty="0">
                <a:solidFill>
                  <a:schemeClr val="hlink"/>
                </a:solidFill>
                <a:latin typeface="宋体" panose="02010600030101010101" pitchFamily="2" charset="-122"/>
              </a:rPr>
              <a:t>·</a:t>
            </a:r>
            <a:r>
              <a:rPr lang="zh-CN" altLang="en-US" sz="2400" b="1" dirty="0">
                <a:solidFill>
                  <a:schemeClr val="hlink"/>
                </a:solidFill>
                <a:latin typeface="宋体" panose="02010600030101010101" pitchFamily="2" charset="-122"/>
              </a:rPr>
              <a:t>卡罗尔 </a:t>
            </a:r>
            <a:endParaRPr lang="en-US" altLang="zh-CN" sz="2400" b="1" dirty="0">
              <a:solidFill>
                <a:schemeClr val="hlink"/>
              </a:solidFill>
              <a:latin typeface="宋体" panose="02010600030101010101" pitchFamily="2" charset="-122"/>
            </a:endParaRPr>
          </a:p>
        </p:txBody>
      </p:sp>
    </p:spTree>
    <p:extLst>
      <p:ext uri="{BB962C8B-B14F-4D97-AF65-F5344CB8AC3E}">
        <p14:creationId xmlns:p14="http://schemas.microsoft.com/office/powerpoint/2010/main" val="41007113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1"/>
          <p:cNvSpPr txBox="1">
            <a:spLocks noChangeArrowheads="1"/>
          </p:cNvSpPr>
          <p:nvPr/>
        </p:nvSpPr>
        <p:spPr bwMode="auto">
          <a:xfrm>
            <a:off x="4595969" y="1823904"/>
            <a:ext cx="6885547" cy="5519468"/>
          </a:xfrm>
          <a:prstGeom prst="rect">
            <a:avLst/>
          </a:prstGeom>
          <a:noFill/>
          <a:ln>
            <a:noFill/>
          </a:ln>
          <a:effectLst>
            <a:prstShdw prst="shdw17" dist="17961" dir="2700000">
              <a:schemeClr val="accent1">
                <a:gamma/>
                <a:shade val="60000"/>
                <a:invGamma/>
              </a:schemeClr>
            </a:prstShdw>
          </a:effectLst>
          <a:extLst/>
        </p:spPr>
        <p:txBody>
          <a:bodyPr wrap="square">
            <a:noAutofit/>
          </a:bodyPr>
          <a:lstStyle>
            <a:lvl1pPr marL="261938" indent="-261938" eaLnBrk="0" hangingPunct="0">
              <a:defRPr sz="2000">
                <a:solidFill>
                  <a:schemeClr val="tx1"/>
                </a:solidFill>
                <a:latin typeface="Calibri" pitchFamily="34" charset="0"/>
                <a:ea typeface="宋体" pitchFamily="2" charset="-122"/>
              </a:defRPr>
            </a:lvl1pPr>
            <a:lvl2pPr eaLnBrk="0" hangingPunct="0">
              <a:defRPr sz="2000">
                <a:solidFill>
                  <a:schemeClr val="tx1"/>
                </a:solidFill>
                <a:latin typeface="Calibri" pitchFamily="34" charset="0"/>
                <a:ea typeface="宋体" pitchFamily="2" charset="-122"/>
              </a:defRPr>
            </a:lvl2pPr>
            <a:lvl3pPr eaLnBrk="0" hangingPunct="0">
              <a:defRPr sz="2000">
                <a:solidFill>
                  <a:schemeClr val="tx1"/>
                </a:solidFill>
                <a:latin typeface="Calibri" pitchFamily="34" charset="0"/>
                <a:ea typeface="宋体" pitchFamily="2" charset="-122"/>
              </a:defRPr>
            </a:lvl3pPr>
            <a:lvl4pPr eaLnBrk="0" hangingPunct="0">
              <a:defRPr sz="2000">
                <a:solidFill>
                  <a:schemeClr val="tx1"/>
                </a:solidFill>
                <a:latin typeface="Calibri" pitchFamily="34" charset="0"/>
                <a:ea typeface="宋体" pitchFamily="2" charset="-122"/>
              </a:defRPr>
            </a:lvl4pPr>
            <a:lvl5pPr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marL="0" indent="0" algn="just" eaLnBrk="1" hangingPunct="1">
              <a:lnSpc>
                <a:spcPct val="95000"/>
              </a:lnSpc>
              <a:defRPr/>
            </a:pPr>
            <a:r>
              <a:rPr lang="en-US" altLang="zh-CN" sz="2800" b="1" i="1" dirty="0" smtClean="0"/>
              <a:t>Alice’s Adventures in Wonderland </a:t>
            </a:r>
            <a:r>
              <a:rPr lang="en-US" altLang="zh-CN" sz="2800" dirty="0" smtClean="0"/>
              <a:t>(1865) was immediately successful, a masterpiece which revolutionized children’s literature, giving coherence and logic through wit and humor to unlikely or impossible episodes in which imaginary creatures embody recognizable human characteristics. He is also known for </a:t>
            </a:r>
            <a:r>
              <a:rPr lang="en-US" altLang="zh-CN" sz="2800" i="1" dirty="0" smtClean="0"/>
              <a:t>Through the Looking Glass </a:t>
            </a:r>
            <a:r>
              <a:rPr lang="en-US" altLang="zh-CN" sz="2800" dirty="0" smtClean="0"/>
              <a:t>and </a:t>
            </a:r>
            <a:r>
              <a:rPr lang="en-US" altLang="zh-CN" sz="2800" i="1" dirty="0" smtClean="0"/>
              <a:t>What Alice Found There</a:t>
            </a:r>
            <a:r>
              <a:rPr lang="en-US" altLang="zh-CN" sz="2800" dirty="0" smtClean="0"/>
              <a:t> (1871) and poems, such as </a:t>
            </a:r>
            <a:r>
              <a:rPr lang="en-US" altLang="zh-CN" sz="2800" i="1" dirty="0" smtClean="0"/>
              <a:t>The Hunting of the </a:t>
            </a:r>
            <a:r>
              <a:rPr lang="en-US" altLang="zh-CN" sz="2800" i="1" dirty="0" err="1" smtClean="0"/>
              <a:t>Snark</a:t>
            </a:r>
            <a:r>
              <a:rPr lang="en-US" altLang="zh-CN" sz="2800" i="1" dirty="0" smtClean="0"/>
              <a:t> </a:t>
            </a:r>
            <a:r>
              <a:rPr lang="en-US" altLang="zh-CN" sz="2800" dirty="0" smtClean="0"/>
              <a:t>(1876).</a:t>
            </a:r>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409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36" y="1765791"/>
            <a:ext cx="3429737" cy="476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29655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Cultural Notes</a:t>
            </a:r>
          </a:p>
        </p:txBody>
      </p:sp>
      <p:sp>
        <p:nvSpPr>
          <p:cNvPr id="5" name="TextBox 4"/>
          <p:cNvSpPr txBox="1"/>
          <p:nvPr/>
        </p:nvSpPr>
        <p:spPr>
          <a:xfrm>
            <a:off x="651320" y="2496221"/>
            <a:ext cx="6644561" cy="4401205"/>
          </a:xfrm>
          <a:prstGeom prst="rect">
            <a:avLst/>
          </a:prstGeom>
          <a:noFill/>
        </p:spPr>
        <p:txBody>
          <a:bodyPr wrap="square" rtlCol="0">
            <a:spAutoFit/>
          </a:bodyPr>
          <a:lstStyle/>
          <a:p>
            <a:pPr algn="just"/>
            <a:r>
              <a:rPr lang="en-US" altLang="en-US" sz="2800" b="1" dirty="0" smtClean="0"/>
              <a:t>William Cowper </a:t>
            </a:r>
            <a:r>
              <a:rPr lang="en-US" altLang="en-US" sz="2800" dirty="0" smtClean="0"/>
              <a:t>(1731–1800) was a notable English poet, writer of hymns and letter writer. He wrote gentle, pious, direct poems about everyday rural life and scenes of the countryside. He was one of the forerunners of the Romantic movement, and Coleridge called Cowper “the best modern poet”. He translated Homer’s Greek epics </a:t>
            </a:r>
            <a:r>
              <a:rPr lang="en-US" altLang="en-US" sz="2800" i="1" dirty="0" smtClean="0"/>
              <a:t>The Odyssey</a:t>
            </a:r>
            <a:r>
              <a:rPr lang="en-US" altLang="en-US" sz="2800" dirty="0" smtClean="0"/>
              <a:t> and </a:t>
            </a:r>
            <a:r>
              <a:rPr lang="en-US" altLang="en-US" sz="2800" i="1" dirty="0" smtClean="0"/>
              <a:t>Iliad</a:t>
            </a:r>
            <a:r>
              <a:rPr lang="en-US" altLang="en-US" sz="2800" dirty="0" smtClean="0"/>
              <a:t> into English.</a:t>
            </a:r>
          </a:p>
          <a:p>
            <a:pPr algn="just"/>
            <a:endParaRPr lang="zh-CN" altLang="en-US" sz="28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016" y="1912513"/>
            <a:ext cx="3258847" cy="4565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4" cstate="print"/>
          <a:stretch>
            <a:fillRect/>
          </a:stretch>
        </p:blipFill>
        <p:spPr>
          <a:xfrm>
            <a:off x="3733999" y="1912513"/>
            <a:ext cx="1885964" cy="407411"/>
          </a:xfrm>
          <a:prstGeom prst="rect">
            <a:avLst/>
          </a:prstGeom>
        </p:spPr>
      </p:pic>
      <p:sp>
        <p:nvSpPr>
          <p:cNvPr id="3" name="矩形 2"/>
          <p:cNvSpPr/>
          <p:nvPr/>
        </p:nvSpPr>
        <p:spPr>
          <a:xfrm>
            <a:off x="173968" y="1680591"/>
            <a:ext cx="7501349" cy="707886"/>
          </a:xfrm>
          <a:prstGeom prst="rect">
            <a:avLst/>
          </a:prstGeom>
        </p:spPr>
        <p:txBody>
          <a:bodyPr wrap="none">
            <a:spAutoFit/>
          </a:bodyPr>
          <a:lstStyle/>
          <a:p>
            <a:pPr>
              <a:buSzPct val="120000"/>
            </a:pPr>
            <a:r>
              <a:rPr lang="en-US" altLang="zh-CN" sz="4000" b="1" dirty="0">
                <a:ea typeface="Arial Unicode MS" panose="020B0604020202020204" pitchFamily="34" charset="-122"/>
                <a:cs typeface="Arial Unicode MS" panose="020B0604020202020204" pitchFamily="34" charset="-122"/>
              </a:rPr>
              <a:t>William Cowper        </a:t>
            </a:r>
            <a:r>
              <a:rPr lang="en-US" altLang="zh-CN" sz="4000" b="1" dirty="0" smtClean="0">
                <a:ea typeface="Arial Unicode MS" panose="020B0604020202020204" pitchFamily="34" charset="-122"/>
                <a:cs typeface="Arial Unicode MS" panose="020B0604020202020204" pitchFamily="34" charset="-122"/>
              </a:rPr>
              <a:t>          </a:t>
            </a:r>
            <a:r>
              <a:rPr lang="zh-CN" altLang="en-US" sz="3200" dirty="0" smtClean="0">
                <a:solidFill>
                  <a:schemeClr val="hlink"/>
                </a:solidFill>
                <a:ea typeface="Arial Unicode MS" panose="020B0604020202020204" pitchFamily="34" charset="-122"/>
                <a:cs typeface="Arial Unicode MS" panose="020B0604020202020204" pitchFamily="34" charset="-122"/>
              </a:rPr>
              <a:t>威廉</a:t>
            </a:r>
            <a:r>
              <a:rPr lang="en-US" altLang="zh-CN" sz="3200" dirty="0">
                <a:solidFill>
                  <a:schemeClr val="hlink"/>
                </a:solidFill>
                <a:ea typeface="Arial Unicode MS" panose="020B0604020202020204" pitchFamily="34" charset="-122"/>
                <a:cs typeface="Arial Unicode MS" panose="020B0604020202020204" pitchFamily="34" charset="-122"/>
              </a:rPr>
              <a:t>·</a:t>
            </a:r>
            <a:r>
              <a:rPr lang="zh-CN" altLang="en-US" sz="3200" dirty="0">
                <a:solidFill>
                  <a:schemeClr val="hlink"/>
                </a:solidFill>
                <a:ea typeface="Arial Unicode MS" panose="020B0604020202020204" pitchFamily="34" charset="-122"/>
                <a:cs typeface="Arial Unicode MS" panose="020B0604020202020204" pitchFamily="34" charset="-122"/>
              </a:rPr>
              <a:t>柯珀 </a:t>
            </a:r>
          </a:p>
        </p:txBody>
      </p:sp>
    </p:spTree>
    <p:extLst>
      <p:ext uri="{BB962C8B-B14F-4D97-AF65-F5344CB8AC3E}">
        <p14:creationId xmlns:p14="http://schemas.microsoft.com/office/powerpoint/2010/main" val="270805897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内容占位符 1"/>
          <p:cNvSpPr>
            <a:spLocks noGrp="1"/>
          </p:cNvSpPr>
          <p:nvPr>
            <p:ph idx="4294967295"/>
          </p:nvPr>
        </p:nvSpPr>
        <p:spPr bwMode="auto">
          <a:xfrm>
            <a:off x="5132232" y="1262785"/>
            <a:ext cx="5267458" cy="102321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eaLnBrk="1" hangingPunct="1">
              <a:buSzPct val="120000"/>
              <a:buFont typeface="Arial" panose="020B0604020202020204" pitchFamily="34" charset="0"/>
              <a:buNone/>
            </a:pPr>
            <a:r>
              <a:rPr lang="en-US" altLang="zh-CN" sz="3200" b="1" i="1" dirty="0" smtClean="0"/>
              <a:t>The Grapes of </a:t>
            </a:r>
            <a:r>
              <a:rPr lang="en-US" altLang="zh-CN" sz="3200" b="1" i="1" dirty="0" smtClean="0">
                <a:hlinkClick r:id="rId3" action="ppaction://hlinksldjump"/>
              </a:rPr>
              <a:t>Wrath</a:t>
            </a:r>
            <a:r>
              <a:rPr lang="en-US" altLang="zh-CN" sz="3200" b="1" dirty="0" smtClean="0"/>
              <a:t>  </a:t>
            </a:r>
          </a:p>
          <a:p>
            <a:pPr marL="180975" indent="-179388" eaLnBrk="1" hangingPunct="1">
              <a:buSzPct val="120000"/>
              <a:buFont typeface="Arial" panose="020B0604020202020204" pitchFamily="34" charset="0"/>
              <a:buNone/>
            </a:pPr>
            <a:r>
              <a:rPr lang="en-US" altLang="zh-CN" sz="2400" dirty="0" smtClean="0">
                <a:solidFill>
                  <a:schemeClr val="hlink"/>
                </a:solidFill>
                <a:latin typeface="宋体" panose="02010600030101010101" pitchFamily="2" charset="-122"/>
              </a:rPr>
              <a:t>    </a:t>
            </a:r>
            <a:r>
              <a:rPr lang="en-US" altLang="zh-CN" sz="2400" b="1" dirty="0" smtClean="0">
                <a:solidFill>
                  <a:schemeClr val="hlink"/>
                </a:solidFill>
                <a:latin typeface="宋体" panose="02010600030101010101" pitchFamily="2" charset="-122"/>
              </a:rPr>
              <a:t>《</a:t>
            </a:r>
            <a:r>
              <a:rPr lang="zh-CN" altLang="en-US" sz="2400" b="1" dirty="0" smtClean="0">
                <a:solidFill>
                  <a:schemeClr val="hlink"/>
                </a:solidFill>
                <a:latin typeface="宋体" panose="02010600030101010101" pitchFamily="2" charset="-122"/>
              </a:rPr>
              <a:t>愤怒的葡萄</a:t>
            </a:r>
            <a:r>
              <a:rPr lang="en-US" altLang="zh-CN" sz="2400" b="1" dirty="0" smtClean="0">
                <a:solidFill>
                  <a:schemeClr val="hlink"/>
                </a:solidFill>
                <a:latin typeface="宋体" panose="02010600030101010101" pitchFamily="2" charset="-122"/>
              </a:rPr>
              <a:t>》</a:t>
            </a:r>
            <a:endParaRPr lang="zh-CN" altLang="en-US" sz="2400" b="1" dirty="0" smtClean="0">
              <a:solidFill>
                <a:schemeClr val="hlink"/>
              </a:solidFill>
              <a:latin typeface="宋体" panose="02010600030101010101" pitchFamily="2" charset="-122"/>
            </a:endParaRPr>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8" name="Text Box 10"/>
          <p:cNvSpPr txBox="1">
            <a:spLocks noChangeArrowheads="1"/>
          </p:cNvSpPr>
          <p:nvPr/>
        </p:nvSpPr>
        <p:spPr bwMode="auto">
          <a:xfrm>
            <a:off x="3792829" y="2365502"/>
            <a:ext cx="7276563" cy="4018792"/>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marL="514350" indent="-514350" algn="just">
              <a:lnSpc>
                <a:spcPct val="105000"/>
              </a:lnSpc>
              <a:buFont typeface="Wingdings" pitchFamily="2" charset="2"/>
              <a:buChar char="Ø"/>
              <a:defRPr/>
            </a:pPr>
            <a:r>
              <a:rPr lang="en-US" altLang="zh-CN" sz="2700" b="1" i="1" dirty="0" smtClean="0"/>
              <a:t>The </a:t>
            </a:r>
            <a:r>
              <a:rPr lang="en-US" altLang="zh-CN" sz="2700" b="1" i="1" dirty="0"/>
              <a:t>Grapes of Wrath</a:t>
            </a:r>
            <a:r>
              <a:rPr lang="en-US" altLang="zh-CN" sz="2700" b="1" dirty="0"/>
              <a:t> </a:t>
            </a:r>
            <a:r>
              <a:rPr lang="en-US" altLang="zh-CN" sz="2700" dirty="0"/>
              <a:t>is a novel published in 1939 and written by John Steinbeck, who was awarded the Pulitzer Prize in 1940 and the Nobel Prize for Literature in </a:t>
            </a:r>
            <a:r>
              <a:rPr lang="en-US" altLang="zh-CN" sz="2700" dirty="0" smtClean="0"/>
              <a:t>1962.</a:t>
            </a:r>
          </a:p>
          <a:p>
            <a:pPr marL="514350" indent="-514350" algn="just">
              <a:lnSpc>
                <a:spcPct val="105000"/>
              </a:lnSpc>
              <a:buFont typeface="Wingdings" pitchFamily="2" charset="2"/>
              <a:buChar char="Ø"/>
              <a:defRPr/>
            </a:pPr>
            <a:r>
              <a:rPr lang="en-US" altLang="zh-CN" sz="2700" dirty="0" smtClean="0"/>
              <a:t>Set </a:t>
            </a:r>
            <a:r>
              <a:rPr lang="en-US" altLang="zh-CN" sz="2700" dirty="0"/>
              <a:t>during the Great Depression, the novel focuses on the </a:t>
            </a:r>
            <a:r>
              <a:rPr lang="en-US" altLang="zh-CN" sz="2700" dirty="0" err="1"/>
              <a:t>Joads</a:t>
            </a:r>
            <a:r>
              <a:rPr lang="en-US" altLang="zh-CN" sz="2700" dirty="0"/>
              <a:t>, a poor family of sharecroppers driven from their Oklahoma home by drought, economic hardship, and changes in financial and agricultural industries.</a:t>
            </a:r>
            <a:r>
              <a:rPr lang="en-US" altLang="zh-CN" sz="2600" dirty="0"/>
              <a:t> </a:t>
            </a:r>
            <a:r>
              <a:rPr lang="en-US" altLang="zh-CN" sz="2600" dirty="0" smtClean="0"/>
              <a:t>  </a:t>
            </a:r>
            <a:endParaRPr lang="zh-CN" altLang="en-US" sz="2600" dirty="0"/>
          </a:p>
        </p:txBody>
      </p:sp>
      <p:pic>
        <p:nvPicPr>
          <p:cNvPr id="9" name="Picture 11" descr="TUBXJY{)ETFXEHIP_2[``Z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218" y="1855213"/>
            <a:ext cx="3124219" cy="445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259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Rectangle 13"/>
          <p:cNvSpPr>
            <a:spLocks/>
          </p:cNvSpPr>
          <p:nvPr/>
        </p:nvSpPr>
        <p:spPr bwMode="auto">
          <a:xfrm>
            <a:off x="561304" y="1587703"/>
            <a:ext cx="108966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marL="457200" indent="-457200">
              <a:lnSpc>
                <a:spcPct val="100000"/>
              </a:lnSpc>
              <a:buFont typeface="Arial" panose="020B0604020202020204" pitchFamily="34" charset="0"/>
              <a:buChar char="•"/>
            </a:pPr>
            <a:r>
              <a:rPr lang="en-US" altLang="zh-CN" sz="2800" dirty="0" smtClean="0"/>
              <a:t>Can </a:t>
            </a:r>
            <a:r>
              <a:rPr lang="en-US" altLang="zh-CN" sz="2800" dirty="0"/>
              <a:t>books be harmful as well as dangerous?</a:t>
            </a:r>
          </a:p>
          <a:p>
            <a:pPr>
              <a:lnSpc>
                <a:spcPct val="100000"/>
              </a:lnSpc>
              <a:buFont typeface="Arial" pitchFamily="34" charset="0"/>
              <a:buNone/>
            </a:pPr>
            <a:endParaRPr lang="en-US" altLang="zh-CN" sz="2800" dirty="0"/>
          </a:p>
          <a:p>
            <a:pPr>
              <a:lnSpc>
                <a:spcPct val="100000"/>
              </a:lnSpc>
              <a:buFont typeface="Arial" pitchFamily="34" charset="0"/>
              <a:buNone/>
            </a:pPr>
            <a:endParaRPr lang="en-US" altLang="zh-CN" sz="2800" dirty="0"/>
          </a:p>
          <a:p>
            <a:pPr>
              <a:lnSpc>
                <a:spcPct val="100000"/>
              </a:lnSpc>
              <a:buFont typeface="Arial" pitchFamily="34" charset="0"/>
              <a:buNone/>
            </a:pPr>
            <a:endParaRPr lang="en-US" altLang="zh-CN" sz="2800" dirty="0">
              <a:solidFill>
                <a:srgbClr val="0000FF"/>
              </a:solidFill>
            </a:endParaRPr>
          </a:p>
          <a:p>
            <a:pPr>
              <a:lnSpc>
                <a:spcPct val="100000"/>
              </a:lnSpc>
              <a:buFont typeface="Arial" pitchFamily="34" charset="0"/>
              <a:buNone/>
            </a:pPr>
            <a:endParaRPr lang="en-US" altLang="zh-CN" sz="2800" dirty="0">
              <a:solidFill>
                <a:srgbClr val="0000FF"/>
              </a:solidFill>
            </a:endParaRPr>
          </a:p>
        </p:txBody>
      </p:sp>
      <p:sp>
        <p:nvSpPr>
          <p:cNvPr id="1180696" name="Text Box 24"/>
          <p:cNvSpPr txBox="1">
            <a:spLocks noChangeArrowheads="1"/>
          </p:cNvSpPr>
          <p:nvPr/>
        </p:nvSpPr>
        <p:spPr bwMode="auto">
          <a:xfrm>
            <a:off x="1140854" y="2141388"/>
            <a:ext cx="10369549" cy="1384995"/>
          </a:xfrm>
          <a:prstGeom prst="rect">
            <a:avLst/>
          </a:prstGeom>
          <a:noFill/>
          <a:ln w="9525" algn="ctr">
            <a:noFill/>
            <a:miter lim="800000"/>
            <a:headEnd/>
            <a:tailEnd/>
          </a:ln>
          <a:effectLst/>
        </p:spPr>
        <p:txBody>
          <a:bodyPr>
            <a:spAutoFit/>
          </a:bodyPr>
          <a:lstStyle/>
          <a:p>
            <a:pPr defTabSz="800100">
              <a:defRPr/>
            </a:pPr>
            <a:r>
              <a:rPr lang="en-US" altLang="zh-CN" sz="2800" dirty="0">
                <a:solidFill>
                  <a:srgbClr val="0066CC"/>
                </a:solidFill>
              </a:rPr>
              <a:t>Some might be harmful for children or some adults. e.g.  	</a:t>
            </a:r>
            <a:r>
              <a:rPr lang="en-US" altLang="zh-CN" sz="2800" dirty="0" smtClean="0">
                <a:solidFill>
                  <a:srgbClr val="0066CC"/>
                </a:solidFill>
              </a:rPr>
              <a:t>pornographic </a:t>
            </a:r>
            <a:r>
              <a:rPr lang="en-US" altLang="zh-CN" sz="2800" dirty="0">
                <a:solidFill>
                  <a:srgbClr val="0066CC"/>
                </a:solidFill>
              </a:rPr>
              <a:t>books, 	</a:t>
            </a:r>
          </a:p>
          <a:p>
            <a:pPr defTabSz="800100">
              <a:defRPr/>
            </a:pPr>
            <a:r>
              <a:rPr lang="en-US" altLang="zh-CN" sz="2800" dirty="0">
                <a:solidFill>
                  <a:srgbClr val="0066CC"/>
                </a:solidFill>
              </a:rPr>
              <a:t>	books teaching people tricks, etc.</a:t>
            </a:r>
          </a:p>
        </p:txBody>
      </p:sp>
      <p:pic>
        <p:nvPicPr>
          <p:cNvPr id="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32"/>
          <p:cNvSpPr>
            <a:spLocks/>
          </p:cNvSpPr>
          <p:nvPr/>
        </p:nvSpPr>
        <p:spPr bwMode="auto">
          <a:xfrm>
            <a:off x="633480" y="3526383"/>
            <a:ext cx="10657416"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marL="457200" indent="-457200">
              <a:lnSpc>
                <a:spcPct val="100000"/>
              </a:lnSpc>
              <a:buFont typeface="Arial" panose="020B0604020202020204" pitchFamily="34" charset="0"/>
              <a:buChar char="•"/>
            </a:pPr>
            <a:r>
              <a:rPr lang="en-US" altLang="zh-CN" sz="2800" dirty="0"/>
              <a:t>In what ways can books change people’s life?</a:t>
            </a:r>
          </a:p>
        </p:txBody>
      </p:sp>
      <p:sp>
        <p:nvSpPr>
          <p:cNvPr id="31" name="Rectangle 51"/>
          <p:cNvSpPr>
            <a:spLocks/>
          </p:cNvSpPr>
          <p:nvPr/>
        </p:nvSpPr>
        <p:spPr bwMode="auto">
          <a:xfrm>
            <a:off x="1438410" y="4118625"/>
            <a:ext cx="720090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Century Gothic" pitchFamily="34" charset="0"/>
                <a:ea typeface="宋体" pitchFamily="2" charset="-122"/>
              </a:defRPr>
            </a:lvl1pPr>
            <a:lvl2pPr marL="742950" indent="-285750" eaLnBrk="0" hangingPunct="0">
              <a:defRPr sz="2400" b="1">
                <a:solidFill>
                  <a:schemeClr val="tx1"/>
                </a:solidFill>
                <a:latin typeface="Century Gothic" pitchFamily="34" charset="0"/>
                <a:ea typeface="宋体" pitchFamily="2" charset="-122"/>
              </a:defRPr>
            </a:lvl2pPr>
            <a:lvl3pPr marL="1143000" indent="-228600" eaLnBrk="0" hangingPunct="0">
              <a:defRPr sz="2400" b="1">
                <a:solidFill>
                  <a:schemeClr val="tx1"/>
                </a:solidFill>
                <a:latin typeface="Century Gothic" pitchFamily="34" charset="0"/>
                <a:ea typeface="宋体" pitchFamily="2" charset="-122"/>
              </a:defRPr>
            </a:lvl3pPr>
            <a:lvl4pPr marL="1600200" indent="-228600" eaLnBrk="0" hangingPunct="0">
              <a:defRPr sz="2400" b="1">
                <a:solidFill>
                  <a:schemeClr val="tx1"/>
                </a:solidFill>
                <a:latin typeface="Century Gothic" pitchFamily="34" charset="0"/>
                <a:ea typeface="宋体" pitchFamily="2" charset="-122"/>
              </a:defRPr>
            </a:lvl4pPr>
            <a:lvl5pPr marL="2057400" indent="-228600" eaLnBrk="0" hangingPunct="0">
              <a:defRPr sz="2400" b="1">
                <a:solidFill>
                  <a:schemeClr val="tx1"/>
                </a:solidFill>
                <a:latin typeface="Century Gothic" pitchFamily="34" charset="0"/>
                <a:ea typeface="宋体" pitchFamily="2" charset="-122"/>
              </a:defRPr>
            </a:lvl5pPr>
            <a:lvl6pPr marL="25146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nSpc>
                <a:spcPct val="105000"/>
              </a:lnSpc>
              <a:spcBef>
                <a:spcPct val="20000"/>
              </a:spcBef>
              <a:spcAft>
                <a:spcPct val="20000"/>
              </a:spcAft>
              <a:buFont typeface="Arial" pitchFamily="34" charset="0"/>
              <a:buBlip>
                <a:blip r:embed="rId3"/>
              </a:buBlip>
            </a:pPr>
            <a:r>
              <a:rPr lang="en-US" altLang="zh-CN" dirty="0">
                <a:solidFill>
                  <a:srgbClr val="0066CC"/>
                </a:solidFill>
              </a:rPr>
              <a:t>Give information or knowledge</a:t>
            </a:r>
          </a:p>
          <a:p>
            <a:pPr>
              <a:lnSpc>
                <a:spcPct val="105000"/>
              </a:lnSpc>
              <a:spcBef>
                <a:spcPct val="20000"/>
              </a:spcBef>
              <a:spcAft>
                <a:spcPct val="20000"/>
              </a:spcAft>
              <a:buFont typeface="Arial" pitchFamily="34" charset="0"/>
              <a:buBlip>
                <a:blip r:embed="rId3"/>
              </a:buBlip>
            </a:pPr>
            <a:r>
              <a:rPr lang="en-US" altLang="zh-CN" dirty="0">
                <a:solidFill>
                  <a:srgbClr val="0066CC"/>
                </a:solidFill>
              </a:rPr>
              <a:t>Stimulate our imagination and courage</a:t>
            </a:r>
          </a:p>
          <a:p>
            <a:pPr>
              <a:lnSpc>
                <a:spcPct val="105000"/>
              </a:lnSpc>
              <a:spcBef>
                <a:spcPct val="20000"/>
              </a:spcBef>
              <a:spcAft>
                <a:spcPct val="20000"/>
              </a:spcAft>
              <a:buFont typeface="Arial" pitchFamily="34" charset="0"/>
              <a:buBlip>
                <a:blip r:embed="rId3"/>
              </a:buBlip>
            </a:pPr>
            <a:r>
              <a:rPr lang="en-US" altLang="zh-CN" dirty="0">
                <a:solidFill>
                  <a:srgbClr val="0066CC"/>
                </a:solidFill>
              </a:rPr>
              <a:t>Show us other possibilities</a:t>
            </a:r>
          </a:p>
          <a:p>
            <a:pPr>
              <a:lnSpc>
                <a:spcPct val="105000"/>
              </a:lnSpc>
              <a:spcBef>
                <a:spcPct val="20000"/>
              </a:spcBef>
              <a:spcAft>
                <a:spcPct val="20000"/>
              </a:spcAft>
              <a:buFont typeface="Arial" pitchFamily="34" charset="0"/>
              <a:buBlip>
                <a:blip r:embed="rId3"/>
              </a:buBlip>
            </a:pPr>
            <a:r>
              <a:rPr lang="en-US" altLang="zh-CN" dirty="0">
                <a:solidFill>
                  <a:srgbClr val="0066CC"/>
                </a:solidFill>
              </a:rPr>
              <a:t>Offer us ways to </a:t>
            </a:r>
            <a:r>
              <a:rPr lang="en-US" altLang="zh-CN" dirty="0" smtClean="0">
                <a:solidFill>
                  <a:srgbClr val="0066CC"/>
                </a:solidFill>
              </a:rPr>
              <a:t>cope </a:t>
            </a:r>
            <a:r>
              <a:rPr lang="en-US" altLang="zh-CN" dirty="0">
                <a:solidFill>
                  <a:srgbClr val="0066CC"/>
                </a:solidFill>
              </a:rPr>
              <a:t>with problems</a:t>
            </a:r>
          </a:p>
          <a:p>
            <a:pPr>
              <a:lnSpc>
                <a:spcPct val="105000"/>
              </a:lnSpc>
              <a:spcBef>
                <a:spcPct val="20000"/>
              </a:spcBef>
              <a:spcAft>
                <a:spcPct val="20000"/>
              </a:spcAft>
              <a:buFont typeface="Arial" pitchFamily="34" charset="0"/>
              <a:buBlip>
                <a:blip r:embed="rId3"/>
              </a:buBlip>
            </a:pPr>
            <a:r>
              <a:rPr lang="en-US" altLang="zh-CN" dirty="0">
                <a:solidFill>
                  <a:srgbClr val="0066CC"/>
                </a:solidFill>
              </a:rPr>
              <a:t>…</a:t>
            </a:r>
          </a:p>
        </p:txBody>
      </p:sp>
      <p:pic>
        <p:nvPicPr>
          <p:cNvPr id="32" name="Picture 52" descr="stepbystep_logo_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3492" y="4068128"/>
            <a:ext cx="1898651" cy="236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53"/>
          <p:cNvSpPr txBox="1">
            <a:spLocks noChangeArrowheads="1"/>
          </p:cNvSpPr>
          <p:nvPr/>
        </p:nvSpPr>
        <p:spPr bwMode="auto">
          <a:xfrm>
            <a:off x="10043257" y="3635666"/>
            <a:ext cx="191981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85738" indent="-185738"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Bef>
                <a:spcPct val="50000"/>
              </a:spcBef>
              <a:spcAft>
                <a:spcPct val="35000"/>
              </a:spcAft>
            </a:pPr>
            <a:r>
              <a:rPr lang="en-US" altLang="zh-CN" dirty="0">
                <a:solidFill>
                  <a:srgbClr val="0000CC"/>
                </a:solidFill>
              </a:rPr>
              <a:t>Change   our life</a:t>
            </a:r>
          </a:p>
        </p:txBody>
      </p:sp>
    </p:spTree>
    <p:extLst>
      <p:ext uri="{BB962C8B-B14F-4D97-AF65-F5344CB8AC3E}">
        <p14:creationId xmlns:p14="http://schemas.microsoft.com/office/powerpoint/2010/main" val="162874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06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8069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31">
                                            <p:txEl>
                                              <p:pRg st="0" end="0"/>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31">
                                            <p:txEl>
                                              <p:pRg st="1" end="1"/>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31">
                                            <p:txEl>
                                              <p:pRg st="2" end="2"/>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31">
                                            <p:txEl>
                                              <p:pRg st="3" end="3"/>
                                            </p:txEl>
                                          </p:spTgt>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1">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0696" grpId="0"/>
      <p:bldP spid="1180696" grpId="1"/>
      <p:bldP spid="31"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p:cNvSpPr>
            <a:spLocks noGrp="1"/>
          </p:cNvSpPr>
          <p:nvPr>
            <p:ph idx="4294967295"/>
          </p:nvPr>
        </p:nvSpPr>
        <p:spPr bwMode="auto">
          <a:xfrm>
            <a:off x="269085" y="1575953"/>
            <a:ext cx="7735136" cy="57363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marL="515938" indent="-514350" algn="just" eaLnBrk="1" hangingPunct="1">
              <a:lnSpc>
                <a:spcPct val="110000"/>
              </a:lnSpc>
              <a:buSzPct val="100000"/>
              <a:buFont typeface="Wingdings" pitchFamily="2" charset="2"/>
              <a:buChar char="Ø"/>
            </a:pPr>
            <a:r>
              <a:rPr lang="en-US" altLang="zh-CN" sz="2800" dirty="0" smtClean="0"/>
              <a:t>Due to their nearly hopeless situation, and in part because they were trapped in the Dust Bowl, the </a:t>
            </a:r>
            <a:r>
              <a:rPr lang="en-US" altLang="zh-CN" sz="2800" dirty="0" err="1" smtClean="0"/>
              <a:t>Joads</a:t>
            </a:r>
            <a:r>
              <a:rPr lang="en-US" altLang="zh-CN" sz="2800" dirty="0" smtClean="0"/>
              <a:t> set out for California. Along with thousands of other “Okies</a:t>
            </a:r>
            <a:r>
              <a:rPr lang="en-US" altLang="zh-CN" dirty="0" smtClean="0"/>
              <a:t>”</a:t>
            </a:r>
            <a:r>
              <a:rPr lang="en-US" altLang="zh-CN" sz="2800" dirty="0" smtClean="0"/>
              <a:t>, they sought jobs, land, dignity and a future. When preparing to write the novel, Steinbeck wrote: “I want to put a tag of shame on the greedy bastards who are responsible for this [the Great Depression and its effects].” He famously said, “I’ve done my damndest to rip a reader’s nerves to rags,” and this work won a large following among the working class due to Steinbeck’s sympathy to the workers’ movement and his accessible prose style.</a:t>
            </a:r>
            <a:endParaRPr lang="zh-CN" altLang="en-US" sz="2800" dirty="0" smtClean="0"/>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9454" y="1461752"/>
            <a:ext cx="2801155" cy="2458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7376" y="4002646"/>
            <a:ext cx="2600325" cy="2533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38072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内容占位符 1"/>
          <p:cNvSpPr>
            <a:spLocks noGrp="1"/>
          </p:cNvSpPr>
          <p:nvPr>
            <p:ph idx="4294967295"/>
          </p:nvPr>
        </p:nvSpPr>
        <p:spPr bwMode="auto">
          <a:xfrm>
            <a:off x="222251" y="1522396"/>
            <a:ext cx="7650225" cy="337414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5938" indent="-514350" algn="just" eaLnBrk="1" hangingPunct="1">
              <a:lnSpc>
                <a:spcPct val="110000"/>
              </a:lnSpc>
              <a:buSzPct val="100000"/>
              <a:buFont typeface="Wingdings" pitchFamily="2" charset="2"/>
              <a:buChar char="Ø"/>
            </a:pPr>
            <a:r>
              <a:rPr lang="en-US" altLang="zh-CN" sz="2800" i="1" dirty="0" smtClean="0"/>
              <a:t>The Grapes of Wrath</a:t>
            </a:r>
            <a:r>
              <a:rPr lang="en-US" altLang="zh-CN" sz="2800" dirty="0" smtClean="0"/>
              <a:t> is frequently read in American high school and college literature classes due to its historical context and enduring legacy. A celebrated Hollywood film version, starring Henry Fonda and directed by John Ford, was made in 1940.</a:t>
            </a:r>
            <a:endParaRPr lang="zh-CN" altLang="en-US" sz="2800" dirty="0" smtClean="0"/>
          </a:p>
        </p:txBody>
      </p:sp>
      <p:pic>
        <p:nvPicPr>
          <p:cNvPr id="8" name="Picture 10" descr="AR%LW5%B0VMWP34{WPLA_V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4081" y="1042780"/>
            <a:ext cx="3757729" cy="3918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99O6X(WKV010BL]V]${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0455" y="4467770"/>
            <a:ext cx="4263667" cy="220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2"/>
          <p:cNvSpPr txBox="1">
            <a:spLocks noChangeArrowheads="1"/>
          </p:cNvSpPr>
          <p:nvPr/>
        </p:nvSpPr>
        <p:spPr bwMode="auto">
          <a:xfrm>
            <a:off x="7902110" y="4960937"/>
            <a:ext cx="4032249" cy="369332"/>
          </a:xfrm>
          <a:prstGeom prst="rect">
            <a:avLst/>
          </a:prstGeom>
          <a:noFill/>
          <a:ln>
            <a:noFill/>
          </a:ln>
          <a:effectLst>
            <a:prstShdw prst="shdw17" dist="17961" dir="2700000">
              <a:schemeClr val="accent1">
                <a:gamma/>
                <a:shade val="60000"/>
                <a:invGamma/>
              </a:schemeClr>
            </a:prstShdw>
          </a:effectLst>
          <a:extLst/>
        </p:spPr>
        <p:txBody>
          <a:bodyPr>
            <a:spAutoFit/>
          </a:bodyPr>
          <a:lstStyle/>
          <a:p>
            <a:pPr algn="ctr">
              <a:spcBef>
                <a:spcPct val="50000"/>
              </a:spcBef>
              <a:defRPr/>
            </a:pPr>
            <a:r>
              <a:rPr lang="en-US" altLang="zh-CN" b="1" dirty="0"/>
              <a:t>Movie posters of </a:t>
            </a:r>
            <a:r>
              <a:rPr lang="en-US" altLang="zh-CN" b="1" i="1" dirty="0"/>
              <a:t>The Grapes of Wrath</a:t>
            </a: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61624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222251" y="1624900"/>
            <a:ext cx="11777259" cy="6048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eaLnBrk="1" hangingPunct="1">
              <a:buSzPct val="120000"/>
              <a:buFont typeface="Arial" panose="020B0604020202020204" pitchFamily="34" charset="0"/>
              <a:buNone/>
            </a:pPr>
            <a:r>
              <a:rPr lang="en-US" altLang="zh-CN" sz="3200" b="1" dirty="0" smtClean="0"/>
              <a:t>John Steinbeck                      </a:t>
            </a:r>
            <a:r>
              <a:rPr lang="zh-CN" altLang="en-US" sz="2400" dirty="0" smtClean="0">
                <a:solidFill>
                  <a:schemeClr val="hlink"/>
                </a:solidFill>
                <a:latin typeface="宋体" panose="02010600030101010101" pitchFamily="2" charset="-122"/>
              </a:rPr>
              <a:t>约翰</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斯坦贝克 </a:t>
            </a:r>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Text Box 10"/>
          <p:cNvSpPr txBox="1">
            <a:spLocks noChangeArrowheads="1"/>
          </p:cNvSpPr>
          <p:nvPr/>
        </p:nvSpPr>
        <p:spPr bwMode="auto">
          <a:xfrm>
            <a:off x="239184" y="2420622"/>
            <a:ext cx="8299509" cy="5443267"/>
          </a:xfrm>
          <a:prstGeom prst="rect">
            <a:avLst/>
          </a:prstGeom>
          <a:noFill/>
          <a:ln>
            <a:noFill/>
          </a:ln>
          <a:effectLst>
            <a:prstShdw prst="shdw17" dist="17961" dir="2700000">
              <a:schemeClr val="accent1">
                <a:gamma/>
                <a:shade val="60000"/>
                <a:invGamma/>
              </a:schemeClr>
            </a:prstShdw>
          </a:effectLst>
          <a:extLst/>
        </p:spPr>
        <p:txBody>
          <a:bodyPr wrap="square">
            <a:noAutofit/>
          </a:bodyPr>
          <a:lstStyle>
            <a:lvl1pPr marL="261938" indent="-261938" eaLnBrk="0" hangingPunct="0">
              <a:defRPr sz="2000">
                <a:solidFill>
                  <a:schemeClr val="tx1"/>
                </a:solidFill>
                <a:latin typeface="Calibri" pitchFamily="34" charset="0"/>
                <a:ea typeface="宋体" pitchFamily="2" charset="-122"/>
              </a:defRPr>
            </a:lvl1pPr>
            <a:lvl2pPr eaLnBrk="0" hangingPunct="0">
              <a:defRPr sz="2000">
                <a:solidFill>
                  <a:schemeClr val="tx1"/>
                </a:solidFill>
                <a:latin typeface="Calibri" pitchFamily="34" charset="0"/>
                <a:ea typeface="宋体" pitchFamily="2" charset="-122"/>
              </a:defRPr>
            </a:lvl2pPr>
            <a:lvl3pPr eaLnBrk="0" hangingPunct="0">
              <a:defRPr sz="2000">
                <a:solidFill>
                  <a:schemeClr val="tx1"/>
                </a:solidFill>
                <a:latin typeface="Calibri" pitchFamily="34" charset="0"/>
                <a:ea typeface="宋体" pitchFamily="2" charset="-122"/>
              </a:defRPr>
            </a:lvl3pPr>
            <a:lvl4pPr eaLnBrk="0" hangingPunct="0">
              <a:defRPr sz="2000">
                <a:solidFill>
                  <a:schemeClr val="tx1"/>
                </a:solidFill>
                <a:latin typeface="Calibri" pitchFamily="34" charset="0"/>
                <a:ea typeface="宋体" pitchFamily="2" charset="-122"/>
              </a:defRPr>
            </a:lvl4pPr>
            <a:lvl5pPr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marL="514350" indent="-514350" algn="just" eaLnBrk="1" hangingPunct="1">
              <a:lnSpc>
                <a:spcPct val="95000"/>
              </a:lnSpc>
              <a:buFont typeface="Wingdings" pitchFamily="2" charset="2"/>
              <a:buChar char="Ø"/>
              <a:defRPr/>
            </a:pPr>
            <a:r>
              <a:rPr lang="en-US" altLang="en-US" sz="2800" b="1" dirty="0" smtClean="0"/>
              <a:t>John Steinbeck </a:t>
            </a:r>
            <a:r>
              <a:rPr lang="en-US" altLang="en-US" sz="2800" dirty="0" smtClean="0"/>
              <a:t>(1902–1968) was a US novelist who was awarded the Nobel Prize for Literature in 1962.</a:t>
            </a:r>
            <a:r>
              <a:rPr lang="en-US" altLang="zh-CN" sz="2800" dirty="0" smtClean="0"/>
              <a:t> </a:t>
            </a:r>
            <a:r>
              <a:rPr lang="en-US" altLang="en-US" sz="2800" i="1" dirty="0" smtClean="0"/>
              <a:t>The Grapes of Wrath </a:t>
            </a:r>
            <a:r>
              <a:rPr lang="en-US" altLang="en-US" sz="2800" dirty="0" smtClean="0"/>
              <a:t>(1939) is a well-known, long tragic novel</a:t>
            </a:r>
            <a:r>
              <a:rPr lang="en-US" altLang="zh-CN" sz="2800" dirty="0" smtClean="0"/>
              <a:t>, which</a:t>
            </a:r>
            <a:r>
              <a:rPr lang="en-US" altLang="en-US" sz="2800" dirty="0" smtClean="0"/>
              <a:t> won the Pulitzer</a:t>
            </a:r>
            <a:r>
              <a:rPr lang="en-US" altLang="zh-CN" sz="2800" dirty="0" smtClean="0"/>
              <a:t> </a:t>
            </a:r>
            <a:r>
              <a:rPr lang="en-US" altLang="en-US" sz="2800" dirty="0" smtClean="0"/>
              <a:t>Prize and was made into film in 1940. Other well-known novels include </a:t>
            </a:r>
            <a:r>
              <a:rPr lang="en-US" altLang="en-US" sz="2800" i="1" dirty="0" smtClean="0"/>
              <a:t>Of Mice and Men </a:t>
            </a:r>
            <a:r>
              <a:rPr lang="en-US" altLang="en-US" sz="2800" dirty="0" smtClean="0"/>
              <a:t>(1937), </a:t>
            </a:r>
            <a:r>
              <a:rPr lang="en-US" altLang="en-US" sz="2800" i="1" dirty="0" smtClean="0"/>
              <a:t>Cannery</a:t>
            </a:r>
            <a:r>
              <a:rPr lang="en-US" altLang="zh-CN" sz="2800" i="1" dirty="0" smtClean="0"/>
              <a:t> </a:t>
            </a:r>
            <a:r>
              <a:rPr lang="en-US" altLang="en-US" sz="2800" i="1" dirty="0" smtClean="0"/>
              <a:t>Row </a:t>
            </a:r>
            <a:r>
              <a:rPr lang="en-US" altLang="en-US" sz="2800" dirty="0" smtClean="0"/>
              <a:t>(1945), </a:t>
            </a:r>
            <a:r>
              <a:rPr lang="en-US" altLang="en-US" sz="2800" i="1" dirty="0" smtClean="0"/>
              <a:t>The Pearl </a:t>
            </a:r>
            <a:r>
              <a:rPr lang="en-US" altLang="en-US" sz="2800" dirty="0" smtClean="0"/>
              <a:t>(1947), </a:t>
            </a:r>
            <a:r>
              <a:rPr lang="en-US" altLang="en-US" sz="2800" i="1" dirty="0" smtClean="0"/>
              <a:t>East of Eden </a:t>
            </a:r>
            <a:r>
              <a:rPr lang="en-US" altLang="en-US" sz="2800" dirty="0" smtClean="0"/>
              <a:t>(1952) and an account of a personal rediscovery of America,</a:t>
            </a:r>
            <a:r>
              <a:rPr lang="en-US" altLang="zh-CN" sz="2800" dirty="0" smtClean="0"/>
              <a:t> </a:t>
            </a:r>
            <a:r>
              <a:rPr lang="en-US" altLang="en-US" sz="2800" i="1" dirty="0" smtClean="0"/>
              <a:t>Travels with Charley: In Search of America </a:t>
            </a:r>
            <a:r>
              <a:rPr lang="en-US" altLang="en-US" sz="2800" dirty="0" smtClean="0"/>
              <a:t>(1962).</a:t>
            </a:r>
            <a:endParaRPr lang="zh-CN" altLang="en-US" sz="2800" dirty="0" smtClean="0"/>
          </a:p>
        </p:txBody>
      </p:sp>
      <p:pic>
        <p:nvPicPr>
          <p:cNvPr id="2" name="图片 1"/>
          <p:cNvPicPr>
            <a:picLocks noChangeAspect="1"/>
          </p:cNvPicPr>
          <p:nvPr/>
        </p:nvPicPr>
        <p:blipFill>
          <a:blip r:embed="rId2" cstate="print"/>
          <a:stretch>
            <a:fillRect/>
          </a:stretch>
        </p:blipFill>
        <p:spPr>
          <a:xfrm>
            <a:off x="3136490" y="1644539"/>
            <a:ext cx="1479561" cy="397804"/>
          </a:xfrm>
          <a:prstGeom prst="rect">
            <a:avLst/>
          </a:prstGeom>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1042" y="1843441"/>
            <a:ext cx="3142445" cy="4280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32332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type="title"/>
          </p:nvPr>
        </p:nvSpPr>
        <p:spPr>
          <a:xfrm>
            <a:off x="3742291" y="1461752"/>
            <a:ext cx="10972800" cy="1143000"/>
          </a:xfrm>
        </p:spPr>
        <p:txBody>
          <a:bodyPr/>
          <a:lstStyle/>
          <a:p>
            <a:r>
              <a:rPr lang="en-US" altLang="zh-CN" b="1" dirty="0" smtClean="0"/>
              <a:t>The Grapes of Wrath</a:t>
            </a:r>
          </a:p>
        </p:txBody>
      </p:sp>
      <p:sp>
        <p:nvSpPr>
          <p:cNvPr id="108548" name="Rectangle 13"/>
          <p:cNvSpPr>
            <a:spLocks noChangeArrowheads="1"/>
          </p:cNvSpPr>
          <p:nvPr/>
        </p:nvSpPr>
        <p:spPr bwMode="auto">
          <a:xfrm>
            <a:off x="6576485" y="1341438"/>
            <a:ext cx="6337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Aft>
                <a:spcPct val="35000"/>
              </a:spcAft>
            </a:pPr>
            <a:r>
              <a:rPr lang="en-US" altLang="zh-CN" sz="2800" i="1">
                <a:solidFill>
                  <a:srgbClr val="0033CC"/>
                </a:solidFill>
              </a:rPr>
              <a:t>  </a:t>
            </a:r>
            <a:endParaRPr lang="zh-CN" altLang="en-US" sz="2800" i="1">
              <a:solidFill>
                <a:srgbClr val="0033CC"/>
              </a:solidFill>
            </a:endParaRPr>
          </a:p>
        </p:txBody>
      </p:sp>
      <p:sp>
        <p:nvSpPr>
          <p:cNvPr id="108549" name="Text Box 14"/>
          <p:cNvSpPr txBox="1">
            <a:spLocks noChangeArrowheads="1"/>
          </p:cNvSpPr>
          <p:nvPr/>
        </p:nvSpPr>
        <p:spPr bwMode="auto">
          <a:xfrm>
            <a:off x="624419" y="3589407"/>
            <a:ext cx="5289732" cy="3108543"/>
          </a:xfrm>
          <a:prstGeom prst="rect">
            <a:avLst/>
          </a:prstGeom>
          <a:noFill/>
          <a:ln w="19050"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66700" indent="-266700"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Aft>
                <a:spcPct val="35000"/>
              </a:spcAft>
              <a:buClr>
                <a:schemeClr val="hlink"/>
              </a:buClr>
              <a:buFont typeface="Wingdings" pitchFamily="2" charset="2"/>
              <a:buChar char="Ø"/>
            </a:pPr>
            <a:r>
              <a:rPr lang="en-US" altLang="zh-CN" sz="2800" b="0" dirty="0">
                <a:latin typeface="Calibri" panose="020F0502020204030204" pitchFamily="34" charset="0"/>
                <a:cs typeface="Calibri" panose="020F0502020204030204" pitchFamily="34" charset="0"/>
              </a:rPr>
              <a:t>the migrant labor problem in the </a:t>
            </a:r>
            <a:r>
              <a:rPr lang="en-US" altLang="zh-CN" sz="2800" b="0" dirty="0">
                <a:latin typeface="Calibri" panose="020F0502020204030204" pitchFamily="34" charset="0"/>
                <a:cs typeface="Calibri" panose="020F0502020204030204" pitchFamily="34" charset="0"/>
                <a:hlinkClick r:id="rId3"/>
              </a:rPr>
              <a:t>Great Depression</a:t>
            </a:r>
            <a:r>
              <a:rPr lang="en-US" altLang="zh-CN" sz="2800" b="0" dirty="0">
                <a:latin typeface="Calibri" panose="020F0502020204030204" pitchFamily="34" charset="0"/>
                <a:cs typeface="Calibri" panose="020F0502020204030204" pitchFamily="34" charset="0"/>
              </a:rPr>
              <a:t> of the 1930s</a:t>
            </a:r>
          </a:p>
          <a:p>
            <a:pPr eaLnBrk="1" hangingPunct="1">
              <a:lnSpc>
                <a:spcPct val="90000"/>
              </a:lnSpc>
              <a:spcAft>
                <a:spcPct val="35000"/>
              </a:spcAft>
              <a:buClr>
                <a:schemeClr val="hlink"/>
              </a:buClr>
              <a:buFont typeface="Wingdings" pitchFamily="2" charset="2"/>
              <a:buChar char="Ø"/>
            </a:pPr>
            <a:r>
              <a:rPr lang="en-US" altLang="zh-CN" sz="2800" b="0" dirty="0">
                <a:latin typeface="Calibri" panose="020F0502020204030204" pitchFamily="34" charset="0"/>
                <a:cs typeface="Calibri" panose="020F0502020204030204" pitchFamily="34" charset="0"/>
              </a:rPr>
              <a:t>widespread charges of obscenity</a:t>
            </a:r>
          </a:p>
          <a:p>
            <a:pPr eaLnBrk="1" hangingPunct="1">
              <a:lnSpc>
                <a:spcPct val="90000"/>
              </a:lnSpc>
              <a:spcAft>
                <a:spcPct val="35000"/>
              </a:spcAft>
              <a:buClr>
                <a:schemeClr val="hlink"/>
              </a:buClr>
              <a:buFont typeface="Wingdings" pitchFamily="2" charset="2"/>
              <a:buChar char="Ø"/>
            </a:pPr>
            <a:r>
              <a:rPr lang="en-US" altLang="zh-CN" sz="2800" b="0" dirty="0">
                <a:latin typeface="Calibri" panose="020F0502020204030204" pitchFamily="34" charset="0"/>
                <a:cs typeface="Calibri" panose="020F0502020204030204" pitchFamily="34" charset="0"/>
              </a:rPr>
              <a:t>banned and burned in Buffalo, New York; East Saint Louis, Illinois; and Kern County, California. </a:t>
            </a:r>
          </a:p>
        </p:txBody>
      </p:sp>
      <p:sp>
        <p:nvSpPr>
          <p:cNvPr id="108550" name="Rectangle 15"/>
          <p:cNvSpPr>
            <a:spLocks noChangeArrowheads="1"/>
          </p:cNvSpPr>
          <p:nvPr/>
        </p:nvSpPr>
        <p:spPr bwMode="auto">
          <a:xfrm>
            <a:off x="4751918" y="2569748"/>
            <a:ext cx="302471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Bef>
                <a:spcPct val="50000"/>
              </a:spcBef>
              <a:spcAft>
                <a:spcPct val="35000"/>
              </a:spcAft>
            </a:pPr>
            <a:r>
              <a:rPr lang="en-US" altLang="zh-CN" sz="2800" dirty="0">
                <a:solidFill>
                  <a:srgbClr val="0033CC"/>
                </a:solidFill>
              </a:rPr>
              <a:t>Controversy</a:t>
            </a:r>
          </a:p>
        </p:txBody>
      </p:sp>
      <p:sp>
        <p:nvSpPr>
          <p:cNvPr id="1228817" name="Text Box 17"/>
          <p:cNvSpPr txBox="1">
            <a:spLocks noChangeArrowheads="1"/>
          </p:cNvSpPr>
          <p:nvPr/>
        </p:nvSpPr>
        <p:spPr bwMode="auto">
          <a:xfrm>
            <a:off x="6096001" y="3589407"/>
            <a:ext cx="5473700" cy="3108543"/>
          </a:xfrm>
          <a:prstGeom prst="rect">
            <a:avLst/>
          </a:prstGeom>
          <a:noFill/>
          <a:ln w="19050" algn="ctr">
            <a:solidFill>
              <a:schemeClr val="accent1"/>
            </a:solidFill>
            <a:miter lim="800000"/>
            <a:headEnd/>
            <a:tailEnd/>
          </a:ln>
          <a:effectLst/>
        </p:spPr>
        <p:txBody>
          <a:bodyPr>
            <a:spAutoFit/>
          </a:bodyPr>
          <a:lstStyle/>
          <a:p>
            <a:pPr marL="266700" indent="-266700" defTabSz="800100">
              <a:lnSpc>
                <a:spcPct val="90000"/>
              </a:lnSpc>
              <a:spcAft>
                <a:spcPct val="35000"/>
              </a:spcAft>
              <a:buClr>
                <a:schemeClr val="hlink"/>
              </a:buClr>
              <a:buFont typeface="Wingdings" pitchFamily="2" charset="2"/>
              <a:buChar char="Ø"/>
              <a:defRPr/>
            </a:pPr>
            <a:r>
              <a:rPr lang="en-US" altLang="zh-CN" sz="2800" b="0" dirty="0"/>
              <a:t>a classic in American literature </a:t>
            </a:r>
          </a:p>
          <a:p>
            <a:pPr marL="266700" indent="-266700" defTabSz="800100">
              <a:lnSpc>
                <a:spcPct val="90000"/>
              </a:lnSpc>
              <a:spcAft>
                <a:spcPct val="35000"/>
              </a:spcAft>
              <a:buClr>
                <a:schemeClr val="hlink"/>
              </a:buClr>
              <a:buFont typeface="Wingdings" pitchFamily="2" charset="2"/>
              <a:buChar char="Ø"/>
              <a:defRPr/>
            </a:pPr>
            <a:r>
              <a:rPr lang="en-US" altLang="zh-CN" sz="2800" b="0" dirty="0"/>
              <a:t>translated into several languages, including French, German, Chinese and Japanese. </a:t>
            </a:r>
          </a:p>
          <a:p>
            <a:pPr marL="266700" indent="-266700" defTabSz="800100">
              <a:lnSpc>
                <a:spcPct val="90000"/>
              </a:lnSpc>
              <a:spcAft>
                <a:spcPct val="35000"/>
              </a:spcAft>
              <a:buClr>
                <a:schemeClr val="hlink"/>
              </a:buClr>
              <a:buFont typeface="Wingdings" pitchFamily="2" charset="2"/>
              <a:buChar char="Ø"/>
              <a:defRPr/>
            </a:pPr>
            <a:r>
              <a:rPr lang="en-US" altLang="zh-CN" sz="2800" b="0" dirty="0"/>
              <a:t>an integral part of the school curriculum in America since the end of World War II.</a:t>
            </a:r>
            <a:r>
              <a:rPr lang="en-US" altLang="zh-CN" sz="2800" dirty="0">
                <a:solidFill>
                  <a:schemeClr val="bg1"/>
                </a:solidFill>
                <a:effectLst>
                  <a:outerShdw blurRad="38100" dist="38100" dir="2700000" algn="tl">
                    <a:srgbClr val="C0C0C0"/>
                  </a:outerShdw>
                </a:effectLst>
              </a:rPr>
              <a:t> </a:t>
            </a:r>
            <a:endParaRPr lang="en-US" altLang="zh-CN" sz="2800" dirty="0"/>
          </a:p>
        </p:txBody>
      </p:sp>
      <p:pic>
        <p:nvPicPr>
          <p:cNvPr id="108552" name="Picture 18" descr="grapes-of-wrath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6170" y="1579562"/>
            <a:ext cx="2933794" cy="180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419" y="1579563"/>
            <a:ext cx="3117872" cy="1806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1453907"/>
      </p:ext>
    </p:extLst>
  </p:cSld>
  <p:clrMapOvr>
    <a:masterClrMapping/>
  </p:clrMapOvr>
  <p:transition>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253365" y="1709631"/>
            <a:ext cx="11685272"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20000"/>
              <a:buFont typeface="Arial" panose="020B0604020202020204" pitchFamily="34" charset="0"/>
              <a:buNone/>
            </a:pPr>
            <a:r>
              <a:rPr lang="en-US" altLang="zh-CN" sz="3200" b="1" i="1" dirty="0" smtClean="0"/>
              <a:t>The Fourth Hand</a:t>
            </a:r>
            <a:r>
              <a:rPr lang="en-US" altLang="zh-CN" sz="3200" b="1" dirty="0" smtClean="0"/>
              <a:t>  </a:t>
            </a:r>
            <a:r>
              <a:rPr lang="en-US" altLang="zh-CN" sz="2400" dirty="0" smtClean="0">
                <a:solidFill>
                  <a:schemeClr val="hlink"/>
                </a:solidFill>
              </a:rPr>
              <a:t>《</a:t>
            </a:r>
            <a:r>
              <a:rPr lang="zh-CN" altLang="en-US" sz="2400" dirty="0" smtClean="0">
                <a:solidFill>
                  <a:schemeClr val="hlink"/>
                </a:solidFill>
              </a:rPr>
              <a:t>第四只手</a:t>
            </a:r>
            <a:r>
              <a:rPr lang="en-US" altLang="zh-CN" sz="2400" dirty="0" smtClean="0">
                <a:solidFill>
                  <a:schemeClr val="hlink"/>
                </a:solidFill>
              </a:rPr>
              <a:t>》 </a:t>
            </a:r>
            <a:r>
              <a:rPr lang="zh-CN" altLang="en-US" sz="2400" dirty="0" smtClean="0">
                <a:solidFill>
                  <a:schemeClr val="hlink"/>
                </a:solidFill>
              </a:rPr>
              <a:t>（约翰</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rPr>
              <a:t>欧文的小说）</a:t>
            </a:r>
          </a:p>
          <a:p>
            <a:pPr algn="just">
              <a:buFont typeface="Arial" panose="020B0604020202020204" pitchFamily="34" charset="0"/>
              <a:buNone/>
            </a:pPr>
            <a:endParaRPr lang="en-US" altLang="en-US" sz="2700" dirty="0" smtClean="0">
              <a:ea typeface="宋体" panose="02010600030101010101" pitchFamily="2" charset="-122"/>
            </a:endParaRPr>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Text Box 11"/>
          <p:cNvSpPr txBox="1">
            <a:spLocks noChangeArrowheads="1"/>
          </p:cNvSpPr>
          <p:nvPr/>
        </p:nvSpPr>
        <p:spPr bwMode="auto">
          <a:xfrm>
            <a:off x="307975" y="2426458"/>
            <a:ext cx="7625893" cy="3410164"/>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marL="514350" indent="-514350" algn="just">
              <a:lnSpc>
                <a:spcPct val="110000"/>
              </a:lnSpc>
              <a:spcBef>
                <a:spcPct val="50000"/>
              </a:spcBef>
              <a:buFont typeface="Wingdings" pitchFamily="2" charset="2"/>
              <a:buChar char="Ø"/>
              <a:defRPr/>
            </a:pPr>
            <a:r>
              <a:rPr lang="en-US" altLang="en-US" sz="2800" b="1" i="1" dirty="0" smtClean="0"/>
              <a:t>The </a:t>
            </a:r>
            <a:r>
              <a:rPr lang="en-US" altLang="en-US" sz="2800" b="1" i="1" dirty="0"/>
              <a:t>Fourth Hand</a:t>
            </a:r>
            <a:r>
              <a:rPr lang="en-US" altLang="en-US" sz="2800" i="1" dirty="0"/>
              <a:t> </a:t>
            </a:r>
            <a:r>
              <a:rPr lang="en-US" altLang="en-US" sz="2800" dirty="0"/>
              <a:t>(2001) is a comic-satirical novel about a TV journalist, Wallingford,</a:t>
            </a:r>
            <a:r>
              <a:rPr lang="en-US" altLang="zh-CN" sz="2800" dirty="0"/>
              <a:t> </a:t>
            </a:r>
            <a:r>
              <a:rPr lang="en-US" altLang="en-US" sz="2800" dirty="0"/>
              <a:t>whose left hand is seen by millions of viewers to be bitten off by a circus lion. A surgeon gives him a hand</a:t>
            </a:r>
            <a:r>
              <a:rPr lang="en-US" altLang="zh-CN" sz="2800" dirty="0"/>
              <a:t> </a:t>
            </a:r>
            <a:r>
              <a:rPr lang="en-US" altLang="en-US" sz="2800" dirty="0"/>
              <a:t>transplant (a third hand), but Doris, the wife of the dead donor, seduces Wallingford, who falls in love</a:t>
            </a:r>
            <a:r>
              <a:rPr lang="en-US" altLang="zh-CN" sz="2800" dirty="0"/>
              <a:t> </a:t>
            </a:r>
            <a:r>
              <a:rPr lang="en-US" altLang="en-US" sz="2800" dirty="0"/>
              <a:t>with her. </a:t>
            </a:r>
            <a:endParaRPr lang="zh-CN" altLang="en-US" sz="2800" dirty="0"/>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2" descr="“The Fourth Hand”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6001" y="1567197"/>
            <a:ext cx="2991119" cy="4653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6979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Text Box 10"/>
          <p:cNvSpPr txBox="1">
            <a:spLocks noChangeArrowheads="1"/>
          </p:cNvSpPr>
          <p:nvPr/>
        </p:nvSpPr>
        <p:spPr bwMode="auto">
          <a:xfrm>
            <a:off x="222251" y="2071326"/>
            <a:ext cx="7902679" cy="3884140"/>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marL="514350" indent="-514350" algn="just" eaLnBrk="0" hangingPunct="0">
              <a:lnSpc>
                <a:spcPct val="110000"/>
              </a:lnSpc>
              <a:spcBef>
                <a:spcPct val="20000"/>
              </a:spcBef>
              <a:buFont typeface="Wingdings" pitchFamily="2" charset="2"/>
              <a:buChar char="Ø"/>
              <a:defRPr/>
            </a:pPr>
            <a:r>
              <a:rPr lang="en-US" altLang="en-US" sz="2800" dirty="0" smtClean="0"/>
              <a:t>She </a:t>
            </a:r>
            <a:r>
              <a:rPr lang="en-US" altLang="en-US" sz="2800" dirty="0"/>
              <a:t>has his </a:t>
            </a:r>
            <a:r>
              <a:rPr lang="en-US" altLang="en-US" sz="2800" dirty="0" smtClean="0"/>
              <a:t>child who doesn’t </a:t>
            </a:r>
            <a:r>
              <a:rPr lang="en-US" altLang="en-US" sz="2800" dirty="0"/>
              <a:t>love him. After a year, his body rejects the transplanted hand —</a:t>
            </a:r>
            <a:r>
              <a:rPr lang="en-US" altLang="zh-CN" sz="2800" dirty="0"/>
              <a:t> </a:t>
            </a:r>
            <a:r>
              <a:rPr lang="en-US" altLang="en-US" sz="2800" dirty="0"/>
              <a:t>it is removed. But Wallingford still feels the sensation of the missing hand (like a fourth hand). Finally,</a:t>
            </a:r>
            <a:r>
              <a:rPr lang="en-US" altLang="zh-CN" sz="2800" dirty="0"/>
              <a:t> </a:t>
            </a:r>
            <a:r>
              <a:rPr lang="en-US" altLang="en-US" sz="2800" dirty="0"/>
              <a:t>Doris agrees to marry him. The themes of hands, love and life and death carry the idea of a second chance</a:t>
            </a:r>
            <a:r>
              <a:rPr lang="en-US" altLang="zh-CN" sz="2800" dirty="0"/>
              <a:t> </a:t>
            </a:r>
            <a:r>
              <a:rPr lang="en-US" altLang="en-US" sz="2800" dirty="0"/>
              <a:t>and the will to change.</a:t>
            </a:r>
            <a:endParaRPr lang="zh-CN" altLang="en-US" sz="2800" dirty="0"/>
          </a:p>
        </p:txBody>
      </p:sp>
      <p:sp>
        <p:nvSpPr>
          <p:cNvPr id="9" name="Text Box 11"/>
          <p:cNvSpPr txBox="1">
            <a:spLocks noChangeArrowheads="1"/>
          </p:cNvSpPr>
          <p:nvPr/>
        </p:nvSpPr>
        <p:spPr bwMode="auto">
          <a:xfrm>
            <a:off x="8870229" y="5751204"/>
            <a:ext cx="2806349" cy="369332"/>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ctr">
              <a:spcBef>
                <a:spcPct val="50000"/>
              </a:spcBef>
              <a:defRPr/>
            </a:pPr>
            <a:r>
              <a:rPr lang="en-US" altLang="zh-CN" b="1" dirty="0"/>
              <a:t>Chinese edition</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3091" y="1461751"/>
            <a:ext cx="3333750" cy="4269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25030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437882" y="1588065"/>
            <a:ext cx="7270124" cy="6048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1938" indent="-261938" algn="just" eaLnBrk="1" hangingPunct="1">
              <a:lnSpc>
                <a:spcPct val="100000"/>
              </a:lnSpc>
              <a:spcBef>
                <a:spcPts val="0"/>
              </a:spcBef>
              <a:buSzPct val="120000"/>
              <a:buFont typeface="Arial" panose="020B0604020202020204" pitchFamily="34" charset="0"/>
              <a:buNone/>
            </a:pPr>
            <a:r>
              <a:rPr lang="en-US" altLang="zh-CN" sz="3200" b="1" dirty="0" smtClean="0"/>
              <a:t>John Irving                 </a:t>
            </a:r>
          </a:p>
          <a:p>
            <a:pPr marL="87313" indent="-87313" algn="just" eaLnBrk="1" hangingPunct="1">
              <a:lnSpc>
                <a:spcPct val="100000"/>
              </a:lnSpc>
              <a:spcBef>
                <a:spcPts val="0"/>
              </a:spcBef>
              <a:buSzPct val="120000"/>
              <a:buFont typeface="Arial" panose="020B0604020202020204" pitchFamily="34" charset="0"/>
              <a:buNone/>
            </a:pPr>
            <a:r>
              <a:rPr lang="zh-CN" altLang="en-US" sz="2400" dirty="0" smtClean="0">
                <a:solidFill>
                  <a:schemeClr val="hlink"/>
                </a:solidFill>
                <a:latin typeface="宋体" panose="02010600030101010101" pitchFamily="2" charset="-122"/>
              </a:rPr>
              <a:t>约翰</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欧文（美国当代作家） </a:t>
            </a:r>
          </a:p>
          <a:p>
            <a:pPr marL="514350" indent="-514350" algn="just">
              <a:lnSpc>
                <a:spcPct val="100000"/>
              </a:lnSpc>
              <a:spcBef>
                <a:spcPts val="600"/>
              </a:spcBef>
              <a:buFont typeface="Wingdings" pitchFamily="2" charset="2"/>
              <a:buChar char="Ø"/>
            </a:pPr>
            <a:r>
              <a:rPr lang="en-US" altLang="zh-CN" b="1" dirty="0" smtClean="0"/>
              <a:t>John Winslow Irving </a:t>
            </a:r>
            <a:r>
              <a:rPr lang="en-US" altLang="zh-CN" dirty="0" smtClean="0"/>
              <a:t>(1942– ) is a US novelist and Academy Award-winning screenwriter who taught English at university. Some of Irving’s novels, such as </a:t>
            </a:r>
            <a:r>
              <a:rPr lang="en-US" altLang="zh-CN" i="1" dirty="0" smtClean="0"/>
              <a:t>The Cider House Rules</a:t>
            </a:r>
            <a:r>
              <a:rPr lang="en-US" altLang="zh-CN" sz="2400" i="1" dirty="0" smtClean="0">
                <a:latin typeface="+mn-ea"/>
              </a:rPr>
              <a:t> </a:t>
            </a:r>
            <a:r>
              <a:rPr lang="en-US" altLang="zh-CN" dirty="0" smtClean="0"/>
              <a:t>and </a:t>
            </a:r>
            <a:r>
              <a:rPr lang="en-US" altLang="zh-CN" i="1" dirty="0" smtClean="0"/>
              <a:t>A Prayer for Owen Meany</a:t>
            </a:r>
            <a:r>
              <a:rPr lang="en-US" altLang="zh-CN" dirty="0" smtClean="0"/>
              <a:t>, have been bestsellers and many have been made into movies. He won the Best Adapted Screenplay Academy Award for 1999 for his script of </a:t>
            </a:r>
            <a:r>
              <a:rPr lang="en-US" altLang="zh-CN" i="1" dirty="0" smtClean="0"/>
              <a:t>The Cider House Rules</a:t>
            </a:r>
            <a:r>
              <a:rPr lang="zh-CN" altLang="en-US" sz="2400" dirty="0"/>
              <a:t>总有骄阳</a:t>
            </a:r>
            <a:r>
              <a:rPr lang="en-US" altLang="zh-CN" dirty="0" smtClean="0"/>
              <a:t>.</a:t>
            </a:r>
            <a:endParaRPr lang="zh-CN" altLang="en-US" dirty="0" smtClean="0"/>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 name="图片 1"/>
          <p:cNvPicPr>
            <a:picLocks noChangeAspect="1"/>
          </p:cNvPicPr>
          <p:nvPr/>
        </p:nvPicPr>
        <p:blipFill>
          <a:blip r:embed="rId2" cstate="print"/>
          <a:stretch>
            <a:fillRect/>
          </a:stretch>
        </p:blipFill>
        <p:spPr>
          <a:xfrm>
            <a:off x="2546740" y="1826772"/>
            <a:ext cx="1003308" cy="271464"/>
          </a:xfrm>
          <a:prstGeom prst="rect">
            <a:avLst/>
          </a:prstGeom>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8337" y="1826772"/>
            <a:ext cx="3144390" cy="3993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1549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6904" y="2464962"/>
            <a:ext cx="3168471" cy="3665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12"/>
          <p:cNvSpPr txBox="1">
            <a:spLocks noChangeArrowheads="1"/>
          </p:cNvSpPr>
          <p:nvPr/>
        </p:nvSpPr>
        <p:spPr bwMode="auto">
          <a:xfrm>
            <a:off x="419368" y="1461752"/>
            <a:ext cx="8660238" cy="6087159"/>
          </a:xfrm>
          <a:prstGeom prst="rect">
            <a:avLst/>
          </a:prstGeom>
          <a:noFill/>
          <a:ln>
            <a:noFill/>
          </a:ln>
          <a:effectLst>
            <a:prstShdw prst="shdw17" dist="17961" dir="2700000">
              <a:schemeClr val="accent1">
                <a:gamma/>
                <a:shade val="60000"/>
                <a:invGamma/>
              </a:schemeClr>
            </a:prstShdw>
          </a:effectLst>
          <a:extLst/>
        </p:spPr>
        <p:txBody>
          <a:bodyPr wrap="square">
            <a:noAutofit/>
          </a:bodyPr>
          <a:lstStyle/>
          <a:p>
            <a:pPr marL="180975" indent="-180975" algn="just">
              <a:lnSpc>
                <a:spcPct val="105000"/>
              </a:lnSpc>
              <a:spcBef>
                <a:spcPts val="1000"/>
              </a:spcBef>
              <a:defRPr/>
            </a:pPr>
            <a:r>
              <a:rPr lang="en-US" altLang="zh-CN" sz="3200" b="1" i="1" dirty="0" smtClean="0"/>
              <a:t>Cancer Ward</a:t>
            </a:r>
            <a:r>
              <a:rPr lang="en-US" altLang="zh-CN" sz="2400" spc="-100" dirty="0" smtClean="0">
                <a:solidFill>
                  <a:schemeClr val="hlink"/>
                </a:solidFill>
                <a:latin typeface="+mn-ea"/>
                <a:ea typeface="+mn-ea"/>
              </a:rPr>
              <a:t>《</a:t>
            </a:r>
            <a:r>
              <a:rPr lang="zh-CN" altLang="en-US" sz="2400" spc="-100" dirty="0">
                <a:solidFill>
                  <a:schemeClr val="hlink"/>
                </a:solidFill>
                <a:latin typeface="+mn-ea"/>
                <a:ea typeface="+mn-ea"/>
              </a:rPr>
              <a:t>癌病房</a:t>
            </a:r>
            <a:r>
              <a:rPr lang="en-US" altLang="zh-CN" sz="2400" spc="-100" dirty="0">
                <a:solidFill>
                  <a:schemeClr val="hlink"/>
                </a:solidFill>
                <a:latin typeface="+mn-ea"/>
                <a:ea typeface="+mn-ea"/>
              </a:rPr>
              <a:t>》</a:t>
            </a:r>
            <a:r>
              <a:rPr lang="zh-CN" altLang="en-US" sz="2400" spc="-100" dirty="0">
                <a:solidFill>
                  <a:schemeClr val="hlink"/>
                </a:solidFill>
                <a:latin typeface="+mn-ea"/>
                <a:ea typeface="+mn-ea"/>
              </a:rPr>
              <a:t>（亚历山大</a:t>
            </a:r>
            <a:r>
              <a:rPr lang="en-US" altLang="zh-CN" sz="2400" spc="-100" dirty="0">
                <a:solidFill>
                  <a:schemeClr val="hlink"/>
                </a:solidFill>
                <a:latin typeface="+mn-ea"/>
                <a:ea typeface="+mn-ea"/>
              </a:rPr>
              <a:t>·</a:t>
            </a:r>
            <a:r>
              <a:rPr lang="zh-CN" altLang="en-US" sz="2400" spc="-100" dirty="0">
                <a:solidFill>
                  <a:schemeClr val="hlink"/>
                </a:solidFill>
                <a:latin typeface="+mn-ea"/>
                <a:ea typeface="+mn-ea"/>
              </a:rPr>
              <a:t>索尔仁尼琴的长篇小说）</a:t>
            </a:r>
            <a:r>
              <a:rPr lang="en-US" altLang="zh-CN" sz="2400" spc="-100" dirty="0">
                <a:latin typeface="+mn-ea"/>
                <a:ea typeface="+mn-ea"/>
              </a:rPr>
              <a:t>        </a:t>
            </a:r>
            <a:endParaRPr lang="zh-CN" altLang="en-US" sz="2400" spc="-100" dirty="0">
              <a:latin typeface="+mn-ea"/>
              <a:ea typeface="+mn-ea"/>
            </a:endParaRPr>
          </a:p>
          <a:p>
            <a:pPr marL="514350" indent="-514350" algn="just">
              <a:lnSpc>
                <a:spcPct val="105000"/>
              </a:lnSpc>
              <a:spcBef>
                <a:spcPts val="1000"/>
              </a:spcBef>
              <a:buFont typeface="Wingdings" pitchFamily="2" charset="2"/>
              <a:buChar char="Ø"/>
              <a:defRPr/>
            </a:pPr>
            <a:r>
              <a:rPr lang="en-US" altLang="zh-CN" sz="2800" b="1" i="1" dirty="0" smtClean="0"/>
              <a:t>Cancer </a:t>
            </a:r>
            <a:r>
              <a:rPr lang="en-US" altLang="zh-CN" sz="2800" b="1" i="1" dirty="0"/>
              <a:t>Ward</a:t>
            </a:r>
            <a:r>
              <a:rPr lang="en-US" altLang="zh-CN" sz="2800" dirty="0"/>
              <a:t> is a semi-autobiographical novel by Russian author Aleksandr Solzhenitsyn, first published in 1967, and banned in the Soviet Union in </a:t>
            </a:r>
            <a:r>
              <a:rPr lang="en-US" altLang="zh-CN" sz="2800" dirty="0" smtClean="0"/>
              <a:t>1968.</a:t>
            </a:r>
          </a:p>
          <a:p>
            <a:pPr marL="514350" indent="-514350" algn="just">
              <a:lnSpc>
                <a:spcPct val="105000"/>
              </a:lnSpc>
              <a:spcBef>
                <a:spcPts val="1000"/>
              </a:spcBef>
              <a:buFont typeface="Wingdings" pitchFamily="2" charset="2"/>
              <a:buChar char="Ø"/>
              <a:defRPr/>
            </a:pPr>
            <a:r>
              <a:rPr lang="en-US" altLang="zh-CN" sz="2800" dirty="0" smtClean="0"/>
              <a:t>The </a:t>
            </a:r>
            <a:r>
              <a:rPr lang="en-US" altLang="zh-CN" sz="2800" dirty="0"/>
              <a:t>novel tells the story of a small group of cancer patients in Uzbekistan in 1955, in the post-Stalinist Soviet Union. It explores the moral responsibility — symbolized by the </a:t>
            </a:r>
            <a:r>
              <a:rPr lang="en-US" altLang="zh-CN" sz="2800" dirty="0" smtClean="0"/>
              <a:t>patients’ </a:t>
            </a:r>
            <a:r>
              <a:rPr lang="en-US" altLang="zh-CN" sz="2800" dirty="0"/>
              <a:t>malignant </a:t>
            </a:r>
            <a:r>
              <a:rPr lang="en-US" altLang="zh-CN" sz="2800" dirty="0" smtClean="0"/>
              <a:t>tumors </a:t>
            </a:r>
            <a:r>
              <a:rPr lang="en-US" altLang="zh-CN" sz="2800" dirty="0"/>
              <a:t>— of those implicated in the suffering of their fellow citizens during </a:t>
            </a:r>
            <a:r>
              <a:rPr lang="en-US" altLang="zh-CN" sz="2800" dirty="0" smtClean="0"/>
              <a:t>Stalin’s </a:t>
            </a:r>
            <a:r>
              <a:rPr lang="en-US" altLang="zh-CN" sz="2800" dirty="0"/>
              <a:t>Great Purge</a:t>
            </a:r>
            <a:r>
              <a:rPr lang="en-US" altLang="zh-CN" sz="2400" dirty="0">
                <a:latin typeface="Calibri" panose="020F0502020204030204" pitchFamily="34" charset="0"/>
                <a:cs typeface="Calibri" panose="020F0502020204030204" pitchFamily="34" charset="0"/>
              </a:rPr>
              <a:t>(</a:t>
            </a:r>
            <a:r>
              <a:rPr lang="zh-CN" altLang="en-US" sz="2400" dirty="0">
                <a:latin typeface="Calibri" panose="020F0502020204030204" pitchFamily="34" charset="0"/>
                <a:cs typeface="Calibri" panose="020F0502020204030204" pitchFamily="34" charset="0"/>
              </a:rPr>
              <a:t>大清洗</a:t>
            </a:r>
            <a:r>
              <a:rPr lang="en-US" altLang="zh-CN" sz="2400" dirty="0">
                <a:latin typeface="Calibri" panose="020F0502020204030204" pitchFamily="34" charset="0"/>
                <a:cs typeface="Calibri" panose="020F0502020204030204" pitchFamily="34" charset="0"/>
              </a:rPr>
              <a:t>)., </a:t>
            </a:r>
            <a:r>
              <a:rPr lang="en-US" altLang="zh-CN" sz="2800" dirty="0"/>
              <a:t>when millions were killed, sent to </a:t>
            </a:r>
            <a:r>
              <a:rPr lang="en-US" altLang="zh-CN" sz="2800" dirty="0" err="1" smtClean="0"/>
              <a:t>labour</a:t>
            </a:r>
            <a:r>
              <a:rPr lang="en-US" altLang="zh-CN" sz="2800" dirty="0" smtClean="0"/>
              <a:t> </a:t>
            </a:r>
            <a:r>
              <a:rPr lang="en-US" altLang="zh-CN" sz="2800" dirty="0"/>
              <a:t>camps, or exiled</a:t>
            </a:r>
            <a:r>
              <a:rPr lang="en-US" altLang="zh-CN" sz="2800" dirty="0" smtClean="0"/>
              <a:t>.</a:t>
            </a:r>
            <a:r>
              <a:rPr lang="en-US" altLang="zh-CN" sz="2700" dirty="0" smtClean="0"/>
              <a:t>    </a:t>
            </a:r>
            <a:endParaRPr lang="zh-CN" altLang="en-US" sz="2700" dirty="0"/>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22927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Picture 20" descr="$3[H0ERYGZWT(MA]2`29XN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2843" y="4127678"/>
            <a:ext cx="2436284" cy="273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 descr="Q~_D%%5_HWHCN~{ZV9R(MO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8209" y="4127679"/>
            <a:ext cx="2557903" cy="273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21"/>
          <p:cNvSpPr txBox="1">
            <a:spLocks noChangeArrowheads="1"/>
          </p:cNvSpPr>
          <p:nvPr/>
        </p:nvSpPr>
        <p:spPr bwMode="auto">
          <a:xfrm>
            <a:off x="154606" y="4887266"/>
            <a:ext cx="3572933" cy="830997"/>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ctr">
              <a:spcBef>
                <a:spcPct val="50000"/>
              </a:spcBef>
              <a:defRPr/>
            </a:pPr>
            <a:r>
              <a:rPr lang="en-US" altLang="zh-CN" sz="2400" b="1" dirty="0" smtClean="0">
                <a:solidFill>
                  <a:schemeClr val="accent6">
                    <a:lumMod val="50000"/>
                  </a:schemeClr>
                </a:solidFill>
              </a:rPr>
              <a:t>Different editions of </a:t>
            </a:r>
            <a:r>
              <a:rPr lang="en-US" altLang="zh-CN" sz="2400" b="1" dirty="0">
                <a:solidFill>
                  <a:schemeClr val="accent6">
                    <a:lumMod val="50000"/>
                  </a:schemeClr>
                </a:solidFill>
              </a:rPr>
              <a:t>the book</a:t>
            </a: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8" descr="ELOSAR~(MTGKZ)RP(7YME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9542" y="1183311"/>
            <a:ext cx="2581924" cy="280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descr="_%B(UAW@439KN`G3}XS3M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0581" y="1183312"/>
            <a:ext cx="2633133" cy="280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descr="NRSJT@`GTUEZO_R~TOMWPY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14367" y="1184856"/>
            <a:ext cx="2379133" cy="280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4944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79928" y="1629178"/>
            <a:ext cx="8538692" cy="60287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0000"/>
              </a:lnSpc>
              <a:buFont typeface="Arial" panose="020B0604020202020204" pitchFamily="34" charset="0"/>
              <a:buNone/>
            </a:pPr>
            <a:r>
              <a:rPr lang="en-US" altLang="zh-CN" sz="3200" b="1" dirty="0" smtClean="0"/>
              <a:t>Aleksandr Solzhenitsyn                                   </a:t>
            </a:r>
            <a:r>
              <a:rPr lang="en-US" altLang="zh-CN" sz="3200" b="1" dirty="0"/>
              <a:t> </a:t>
            </a:r>
            <a:endParaRPr lang="en-US" altLang="zh-CN" sz="3200" b="1" dirty="0" smtClean="0"/>
          </a:p>
          <a:p>
            <a:pPr>
              <a:lnSpc>
                <a:spcPct val="100000"/>
              </a:lnSpc>
              <a:buFont typeface="Arial" panose="020B0604020202020204" pitchFamily="34" charset="0"/>
              <a:buNone/>
            </a:pPr>
            <a:r>
              <a:rPr lang="zh-CN" altLang="en-US" sz="2400" dirty="0" smtClean="0">
                <a:solidFill>
                  <a:schemeClr val="hlink"/>
                </a:solidFill>
                <a:latin typeface="宋体" panose="02010600030101010101" pitchFamily="2" charset="-122"/>
              </a:rPr>
              <a:t>       亚历山大</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索尔仁尼琴（俄罗斯作家）</a:t>
            </a:r>
            <a:endParaRPr lang="en-US" altLang="zh-CN" sz="2400" dirty="0" smtClean="0">
              <a:solidFill>
                <a:schemeClr val="hlink"/>
              </a:solidFill>
              <a:latin typeface="宋体" panose="02010600030101010101" pitchFamily="2" charset="-122"/>
            </a:endParaRPr>
          </a:p>
          <a:p>
            <a:pPr marL="514350" lvl="0" indent="-514350">
              <a:lnSpc>
                <a:spcPct val="100000"/>
              </a:lnSpc>
              <a:spcBef>
                <a:spcPct val="0"/>
              </a:spcBef>
              <a:buFont typeface="Wingdings" pitchFamily="2" charset="2"/>
              <a:buChar char="Ø"/>
              <a:defRPr/>
            </a:pPr>
            <a:endParaRPr lang="en-US" altLang="zh-CN" sz="2400" b="1" dirty="0" smtClean="0">
              <a:solidFill>
                <a:prstClr val="black"/>
              </a:solidFill>
              <a:latin typeface="Times New Roman" panose="02020603050405020304" pitchFamily="18" charset="0"/>
              <a:cs typeface="Times New Roman" panose="02020603050405020304" pitchFamily="18" charset="0"/>
            </a:endParaRPr>
          </a:p>
          <a:p>
            <a:pPr marL="514350" lvl="0" indent="-514350">
              <a:lnSpc>
                <a:spcPct val="100000"/>
              </a:lnSpc>
              <a:spcBef>
                <a:spcPct val="0"/>
              </a:spcBef>
              <a:buFont typeface="Wingdings" pitchFamily="2" charset="2"/>
              <a:buChar char="Ø"/>
              <a:defRPr/>
            </a:pPr>
            <a:r>
              <a:rPr lang="en-US" altLang="zh-CN" sz="2400" b="1" dirty="0" err="1" smtClean="0">
                <a:solidFill>
                  <a:prstClr val="black"/>
                </a:solidFill>
                <a:latin typeface="Times New Roman" panose="02020603050405020304" pitchFamily="18" charset="0"/>
                <a:cs typeface="Times New Roman" panose="02020603050405020304" pitchFamily="18" charset="0"/>
              </a:rPr>
              <a:t>Aleksandr</a:t>
            </a:r>
            <a:r>
              <a:rPr lang="en-US" altLang="zh-CN" sz="2400" b="1" dirty="0" smtClean="0">
                <a:solidFill>
                  <a:prstClr val="black"/>
                </a:solidFill>
                <a:latin typeface="Times New Roman" panose="02020603050405020304" pitchFamily="18" charset="0"/>
                <a:cs typeface="Times New Roman" panose="02020603050405020304" pitchFamily="18" charset="0"/>
              </a:rPr>
              <a:t> Solzhenitsyn</a:t>
            </a:r>
            <a:r>
              <a:rPr lang="en-US" altLang="zh-CN" sz="2400" dirty="0" smtClean="0">
                <a:solidFill>
                  <a:prstClr val="black"/>
                </a:solidFill>
                <a:latin typeface="Times New Roman" panose="02020603050405020304" pitchFamily="18" charset="0"/>
                <a:cs typeface="Times New Roman" panose="02020603050405020304" pitchFamily="18" charset="0"/>
              </a:rPr>
              <a:t> (1918-2008) was a </a:t>
            </a:r>
            <a:r>
              <a:rPr lang="en-US" altLang="zh-CN" sz="2400" dirty="0">
                <a:solidFill>
                  <a:prstClr val="black"/>
                </a:solidFill>
                <a:latin typeface="Times New Roman" panose="02020603050405020304" pitchFamily="18" charset="0"/>
                <a:cs typeface="Times New Roman" panose="02020603050405020304" pitchFamily="18" charset="0"/>
              </a:rPr>
              <a:t>Russian novelist, historian, and short </a:t>
            </a:r>
            <a:r>
              <a:rPr lang="en-US" altLang="zh-CN" sz="2400" dirty="0" smtClean="0">
                <a:solidFill>
                  <a:prstClr val="black"/>
                </a:solidFill>
                <a:latin typeface="Times New Roman" panose="02020603050405020304" pitchFamily="18" charset="0"/>
                <a:cs typeface="Times New Roman" panose="02020603050405020304" pitchFamily="18" charset="0"/>
              </a:rPr>
              <a:t>story writer. He </a:t>
            </a:r>
            <a:r>
              <a:rPr lang="en-US" altLang="en-US" sz="24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was </a:t>
            </a:r>
            <a:r>
              <a:rPr lang="en-US"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imprisoned in Soviet </a:t>
            </a:r>
            <a:r>
              <a:rPr lang="en-US" altLang="en-US" sz="2400" dirty="0" err="1">
                <a:solidFill>
                  <a:prstClr val="black"/>
                </a:solidFill>
                <a:latin typeface="Times New Roman" panose="02020603050405020304" pitchFamily="18" charset="0"/>
                <a:ea typeface="宋体" panose="02010600030101010101" pitchFamily="2" charset="-122"/>
                <a:cs typeface="Times New Roman" panose="02020603050405020304" pitchFamily="18" charset="0"/>
              </a:rPr>
              <a:t>labour</a:t>
            </a:r>
            <a:r>
              <a:rPr lang="en-US"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camps in</a:t>
            </a:r>
            <a:r>
              <a:rPr lang="en-US" altLang="zh-CN" sz="2400" dirty="0">
                <a:solidFill>
                  <a:prstClr val="black"/>
                </a:solidFill>
                <a:latin typeface="Times New Roman" panose="02020603050405020304" pitchFamily="18" charset="0"/>
                <a:cs typeface="Times New Roman" panose="02020603050405020304" pitchFamily="18" charset="0"/>
              </a:rPr>
              <a:t> </a:t>
            </a:r>
            <a:r>
              <a:rPr lang="en-US"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1945; after eight years, he was exiled to Kazakhstan and not </a:t>
            </a:r>
            <a:r>
              <a:rPr lang="en-US" altLang="en-US" sz="2400" dirty="0" smtClean="0">
                <a:solidFill>
                  <a:prstClr val="black"/>
                </a:solidFill>
                <a:latin typeface="Times New Roman" panose="02020603050405020304" pitchFamily="18" charset="0"/>
                <a:ea typeface="宋体" panose="02010600030101010101" pitchFamily="2" charset="-122"/>
                <a:cs typeface="Times New Roman" panose="02020603050405020304" pitchFamily="18" charset="0"/>
              </a:rPr>
              <a:t>freed </a:t>
            </a:r>
            <a:r>
              <a:rPr lang="en-US" altLang="en-US" sz="240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until 1956, when he became a teacher. </a:t>
            </a:r>
          </a:p>
          <a:p>
            <a:pPr>
              <a:buFont typeface="Arial" panose="020B0604020202020204" pitchFamily="34" charset="0"/>
              <a:buNone/>
            </a:pPr>
            <a:endParaRPr lang="zh-CN" altLang="en-US" sz="2400" dirty="0" smtClean="0">
              <a:solidFill>
                <a:schemeClr val="hlink"/>
              </a:solidFill>
              <a:latin typeface="Times New Roman" panose="02020603050405020304" pitchFamily="18" charset="0"/>
              <a:cs typeface="Times New Roman" panose="02020603050405020304" pitchFamily="18" charset="0"/>
            </a:endParaRPr>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8" name="Text Box 13"/>
          <p:cNvSpPr txBox="1">
            <a:spLocks noChangeArrowheads="1"/>
          </p:cNvSpPr>
          <p:nvPr/>
        </p:nvSpPr>
        <p:spPr bwMode="auto">
          <a:xfrm>
            <a:off x="824282" y="4528850"/>
            <a:ext cx="7804471" cy="2086725"/>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marL="87313" indent="-87313" algn="just">
              <a:lnSpc>
                <a:spcPct val="90000"/>
              </a:lnSpc>
              <a:defRPr/>
            </a:pPr>
            <a:r>
              <a:rPr lang="en-US" altLang="en-US" sz="2400" dirty="0" smtClean="0">
                <a:latin typeface="Times New Roman" panose="02020603050405020304" pitchFamily="18" charset="0"/>
                <a:cs typeface="Times New Roman" panose="02020603050405020304" pitchFamily="18" charset="0"/>
              </a:rPr>
              <a:t> In</a:t>
            </a:r>
            <a:r>
              <a:rPr lang="en-US" altLang="zh-CN" sz="2400" dirty="0" smtClean="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1970 he was awarded the Nobel Prize for Literature. His best-known novels were based on his experiences</a:t>
            </a:r>
            <a:r>
              <a:rPr lang="en-US" altLang="zh-CN" sz="2400"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as a prisoner and include: </a:t>
            </a:r>
            <a:r>
              <a:rPr lang="en-US" altLang="en-US" sz="2400" i="1" dirty="0">
                <a:latin typeface="Times New Roman" panose="02020603050405020304" pitchFamily="18" charset="0"/>
                <a:cs typeface="Times New Roman" panose="02020603050405020304" pitchFamily="18" charset="0"/>
              </a:rPr>
              <a:t>One Day in the Life of Ivan </a:t>
            </a:r>
            <a:r>
              <a:rPr lang="en-US" altLang="en-US" sz="2400" i="1" dirty="0" err="1">
                <a:latin typeface="Times New Roman" panose="02020603050405020304" pitchFamily="18" charset="0"/>
                <a:cs typeface="Times New Roman" panose="02020603050405020304" pitchFamily="18" charset="0"/>
              </a:rPr>
              <a:t>Denisovich</a:t>
            </a:r>
            <a:r>
              <a:rPr lang="en-US" altLang="en-US" sz="2400" i="1" dirty="0">
                <a:latin typeface="Times New Roman" panose="02020603050405020304" pitchFamily="18" charset="0"/>
                <a:cs typeface="Times New Roman" panose="02020603050405020304" pitchFamily="18" charset="0"/>
              </a:rPr>
              <a:t> </a:t>
            </a:r>
            <a:r>
              <a:rPr lang="en-US" altLang="en-US" sz="2400" dirty="0">
                <a:latin typeface="Times New Roman" panose="02020603050405020304" pitchFamily="18" charset="0"/>
                <a:cs typeface="Times New Roman" panose="02020603050405020304" pitchFamily="18" charset="0"/>
              </a:rPr>
              <a:t>(1962), </a:t>
            </a:r>
            <a:r>
              <a:rPr lang="en-US" altLang="en-US" sz="2400" i="1" dirty="0">
                <a:latin typeface="Times New Roman" panose="02020603050405020304" pitchFamily="18" charset="0"/>
                <a:cs typeface="Times New Roman" panose="02020603050405020304" pitchFamily="18" charset="0"/>
              </a:rPr>
              <a:t>Cancer Ward </a:t>
            </a:r>
            <a:r>
              <a:rPr lang="en-US" altLang="en-US" sz="2400" dirty="0">
                <a:latin typeface="Times New Roman" panose="02020603050405020304" pitchFamily="18" charset="0"/>
                <a:cs typeface="Times New Roman" panose="02020603050405020304" pitchFamily="18" charset="0"/>
              </a:rPr>
              <a:t>(1968), </a:t>
            </a:r>
            <a:r>
              <a:rPr lang="en-US" altLang="en-US" sz="2400" i="1" dirty="0">
                <a:latin typeface="Times New Roman" panose="02020603050405020304" pitchFamily="18" charset="0"/>
                <a:cs typeface="Times New Roman" panose="02020603050405020304" pitchFamily="18" charset="0"/>
              </a:rPr>
              <a:t>The Gulag</a:t>
            </a:r>
            <a:r>
              <a:rPr lang="en-US" altLang="zh-CN" sz="2400" i="1" dirty="0">
                <a:latin typeface="Times New Roman" panose="02020603050405020304" pitchFamily="18" charset="0"/>
                <a:cs typeface="Times New Roman" panose="02020603050405020304" pitchFamily="18" charset="0"/>
              </a:rPr>
              <a:t> </a:t>
            </a:r>
            <a:r>
              <a:rPr lang="en-US" altLang="en-US" sz="2400" i="1" dirty="0" smtClean="0">
                <a:latin typeface="Times New Roman" panose="02020603050405020304" pitchFamily="18" charset="0"/>
                <a:cs typeface="Times New Roman" panose="02020603050405020304" pitchFamily="18" charset="0"/>
              </a:rPr>
              <a:t>Archipelago </a:t>
            </a:r>
            <a:r>
              <a:rPr lang="en-US" altLang="zh-CN" sz="2400" i="1" dirty="0">
                <a:latin typeface="Times New Roman" panose="02020603050405020304" pitchFamily="18" charset="0"/>
                <a:cs typeface="Times New Roman" panose="02020603050405020304" pitchFamily="18" charset="0"/>
              </a:rPr>
              <a:t>《</a:t>
            </a:r>
            <a:r>
              <a:rPr lang="zh-CN" altLang="en-US" sz="2400" i="1" dirty="0">
                <a:latin typeface="Times New Roman" panose="02020603050405020304" pitchFamily="18" charset="0"/>
                <a:cs typeface="Times New Roman" panose="02020603050405020304" pitchFamily="18" charset="0"/>
              </a:rPr>
              <a:t>古拉格群岛</a:t>
            </a:r>
            <a:r>
              <a:rPr lang="en-US" altLang="zh-CN" sz="2400" i="1"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(1973</a:t>
            </a:r>
            <a:r>
              <a:rPr lang="en-US" altLang="en-US" sz="2400" dirty="0">
                <a:latin typeface="Times New Roman" panose="02020603050405020304" pitchFamily="18" charset="0"/>
                <a:cs typeface="Times New Roman" panose="02020603050405020304" pitchFamily="18" charset="0"/>
              </a:rPr>
              <a:t>). His later works were about Russian history and identity.</a:t>
            </a:r>
            <a:endParaRPr lang="zh-CN" altLang="en-US" sz="24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cstate="print"/>
          <a:stretch>
            <a:fillRect/>
          </a:stretch>
        </p:blipFill>
        <p:spPr>
          <a:xfrm>
            <a:off x="4464560" y="1732209"/>
            <a:ext cx="3149548" cy="389844"/>
          </a:xfrm>
          <a:prstGeom prst="rect">
            <a:avLst/>
          </a:prstGeom>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2371" y="1879695"/>
            <a:ext cx="2590129" cy="444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5298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6" name="Picture 23" descr="motivation1"/>
          <p:cNvPicPr>
            <a:picLocks noChangeAspect="1" noChangeArrowheads="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8916" t="33780" r="68472" b="35863"/>
          <a:stretch>
            <a:fillRect/>
          </a:stretch>
        </p:blipFill>
        <p:spPr bwMode="auto">
          <a:xfrm>
            <a:off x="5517825" y="3702843"/>
            <a:ext cx="960967" cy="647700"/>
          </a:xfrm>
          <a:prstGeom prst="rect">
            <a:avLst/>
          </a:prstGeom>
          <a:noFill/>
          <a:ln>
            <a:noFill/>
          </a:ln>
        </p:spPr>
      </p:pic>
      <p:sp>
        <p:nvSpPr>
          <p:cNvPr id="22537" name="AutoShape 13">
            <a:hlinkClick r:id="rId4" action="ppaction://hlinksldjump"/>
          </p:cNvPr>
          <p:cNvSpPr>
            <a:spLocks noChangeArrowheads="1"/>
          </p:cNvSpPr>
          <p:nvPr/>
        </p:nvSpPr>
        <p:spPr bwMode="auto">
          <a:xfrm>
            <a:off x="1528173" y="3341686"/>
            <a:ext cx="3608916" cy="1370013"/>
          </a:xfrm>
          <a:prstGeom prst="roundRect">
            <a:avLst>
              <a:gd name="adj" fmla="val 16667"/>
            </a:avLst>
          </a:prstGeom>
          <a:solidFill>
            <a:schemeClr val="accent2">
              <a:lumMod val="75000"/>
            </a:schemeClr>
          </a:solidFill>
          <a:ln>
            <a:noFill/>
          </a:ln>
          <a:effectLst>
            <a:outerShdw blurRad="63500" sx="102000" sy="102000" algn="ctr" rotWithShape="0">
              <a:prstClr val="black">
                <a:alpha val="40000"/>
              </a:prstClr>
            </a:outerShdw>
          </a:effectLst>
        </p:spPr>
        <p:txBody>
          <a:bodyPr lIns="141760" tIns="0" rIns="141760" bIns="0" anchor="ctr"/>
          <a:lstStyle>
            <a:lvl1pPr marL="444500" indent="-444500"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pPr>
            <a:r>
              <a:rPr lang="en-US" altLang="zh-CN" dirty="0">
                <a:solidFill>
                  <a:schemeClr val="bg1"/>
                </a:solidFill>
              </a:rPr>
              <a:t>1. The power of reading</a:t>
            </a:r>
            <a:r>
              <a:rPr lang="en-US" altLang="zh-CN" sz="2800" b="0" dirty="0">
                <a:solidFill>
                  <a:schemeClr val="bg1"/>
                </a:solidFill>
              </a:rPr>
              <a:t> </a:t>
            </a:r>
            <a:r>
              <a:rPr lang="en-US" altLang="zh-CN" dirty="0">
                <a:solidFill>
                  <a:schemeClr val="bg1"/>
                </a:solidFill>
                <a:latin typeface="Garamond" pitchFamily="18" charset="0"/>
              </a:rPr>
              <a:t>(</a:t>
            </a:r>
            <a:r>
              <a:rPr lang="en-US" altLang="zh-CN" dirty="0" smtClean="0">
                <a:solidFill>
                  <a:schemeClr val="bg1"/>
                </a:solidFill>
                <a:latin typeface="Garamond" pitchFamily="18" charset="0"/>
              </a:rPr>
              <a:t>Paras. </a:t>
            </a:r>
            <a:r>
              <a:rPr lang="en-US" altLang="zh-CN" dirty="0">
                <a:solidFill>
                  <a:schemeClr val="bg1"/>
                </a:solidFill>
                <a:latin typeface="Garamond" pitchFamily="18" charset="0"/>
              </a:rPr>
              <a:t>2-6)</a:t>
            </a:r>
          </a:p>
        </p:txBody>
      </p:sp>
      <p:sp>
        <p:nvSpPr>
          <p:cNvPr id="22538" name="AutoShape 14">
            <a:hlinkClick r:id="rId5" action="ppaction://hlinksldjump"/>
          </p:cNvPr>
          <p:cNvSpPr>
            <a:spLocks noChangeArrowheads="1"/>
          </p:cNvSpPr>
          <p:nvPr/>
        </p:nvSpPr>
        <p:spPr bwMode="auto">
          <a:xfrm>
            <a:off x="6964269" y="3376612"/>
            <a:ext cx="3596407" cy="1300162"/>
          </a:xfrm>
          <a:prstGeom prst="roundRect">
            <a:avLst>
              <a:gd name="adj" fmla="val 16667"/>
            </a:avLst>
          </a:prstGeom>
          <a:solidFill>
            <a:schemeClr val="accent2">
              <a:lumMod val="75000"/>
            </a:schemeClr>
          </a:solidFill>
          <a:ln>
            <a:noFill/>
          </a:ln>
          <a:effectLst>
            <a:outerShdw blurRad="63500" sx="102000" sy="102000" algn="ctr" rotWithShape="0">
              <a:prstClr val="black">
                <a:alpha val="40000"/>
              </a:prstClr>
            </a:outerShdw>
          </a:effectLst>
        </p:spPr>
        <p:txBody>
          <a:bodyPr lIns="141760" tIns="0" rIns="141760" bIns="0" anchor="ctr"/>
          <a:lstStyle>
            <a:lvl1pPr marL="444500" indent="-444500"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pPr>
            <a:r>
              <a:rPr lang="en-US" altLang="zh-CN" dirty="0">
                <a:solidFill>
                  <a:schemeClr val="bg1"/>
                </a:solidFill>
              </a:rPr>
              <a:t>2. The range of reading</a:t>
            </a:r>
          </a:p>
          <a:p>
            <a:pPr eaLnBrk="1" hangingPunct="1">
              <a:lnSpc>
                <a:spcPct val="90000"/>
              </a:lnSpc>
            </a:pPr>
            <a:r>
              <a:rPr lang="en-US" altLang="zh-CN" dirty="0">
                <a:solidFill>
                  <a:schemeClr val="bg1"/>
                </a:solidFill>
                <a:latin typeface="Garamond" pitchFamily="18" charset="0"/>
              </a:rPr>
              <a:t>     (</a:t>
            </a:r>
            <a:r>
              <a:rPr lang="en-US" altLang="zh-CN" dirty="0" smtClean="0">
                <a:solidFill>
                  <a:schemeClr val="bg1"/>
                </a:solidFill>
                <a:latin typeface="Garamond" pitchFamily="18" charset="0"/>
              </a:rPr>
              <a:t>Paras. </a:t>
            </a:r>
            <a:r>
              <a:rPr lang="en-US" altLang="zh-CN" dirty="0">
                <a:solidFill>
                  <a:schemeClr val="bg1"/>
                </a:solidFill>
                <a:latin typeface="Garamond" pitchFamily="18" charset="0"/>
              </a:rPr>
              <a:t>7-10)</a:t>
            </a:r>
          </a:p>
        </p:txBody>
      </p:sp>
      <p:sp>
        <p:nvSpPr>
          <p:cNvPr id="5" name="AutoShape 3"/>
          <p:cNvSpPr>
            <a:spLocks noChangeArrowheads="1"/>
          </p:cNvSpPr>
          <p:nvPr/>
        </p:nvSpPr>
        <p:spPr bwMode="auto">
          <a:xfrm>
            <a:off x="4539355" y="1609860"/>
            <a:ext cx="2624464" cy="900394"/>
          </a:xfrm>
          <a:prstGeom prst="roundRect">
            <a:avLst/>
          </a:prstGeom>
          <a:solidFill>
            <a:schemeClr val="accent2">
              <a:lumMod val="75000"/>
            </a:schemeClr>
          </a:solidFill>
          <a:ln w="25400">
            <a:solidFill>
              <a:schemeClr val="accent2">
                <a:lumMod val="75000"/>
              </a:schemeClr>
            </a:solid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00000"/>
              </a:lnSpc>
              <a:spcBef>
                <a:spcPts val="0"/>
              </a:spcBef>
              <a:spcAft>
                <a:spcPts val="0"/>
              </a:spcAft>
              <a:buClr>
                <a:srgbClr val="FF0000"/>
              </a:buClr>
              <a:buSzPct val="70000"/>
              <a:defRPr/>
            </a:pPr>
            <a:endParaRPr lang="zh-CN" altLang="zh-CN" sz="1600">
              <a:solidFill>
                <a:schemeClr val="bg1"/>
              </a:solidFill>
              <a:latin typeface="微软雅黑" pitchFamily="34" charset="-122"/>
              <a:ea typeface="微软雅黑" pitchFamily="34" charset="-122"/>
            </a:endParaRPr>
          </a:p>
        </p:txBody>
      </p:sp>
      <p:sp>
        <p:nvSpPr>
          <p:cNvPr id="22543" name="Text Box 34">
            <a:hlinkClick r:id="rId6" action="ppaction://hlinksldjump"/>
          </p:cNvPr>
          <p:cNvSpPr txBox="1">
            <a:spLocks noChangeArrowheads="1"/>
          </p:cNvSpPr>
          <p:nvPr/>
        </p:nvSpPr>
        <p:spPr bwMode="auto">
          <a:xfrm>
            <a:off x="4177194" y="1718425"/>
            <a:ext cx="3129165" cy="683264"/>
          </a:xfrm>
          <a:prstGeom prst="rect">
            <a:avLst/>
          </a:prstGeom>
          <a:noFill/>
          <a:ln>
            <a:noFill/>
          </a:ln>
          <a:effectLst>
            <a:outerShdw blurRad="50800" dist="38100" dir="2700000" algn="tl" rotWithShape="0">
              <a:prstClr val="black">
                <a:alpha val="40000"/>
              </a:prstClr>
            </a:outerShdw>
          </a:effectLst>
        </p:spPr>
        <p:txBody>
          <a:bodyPr wrap="square">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gn="ctr" eaLnBrk="1" hangingPunct="1">
              <a:lnSpc>
                <a:spcPct val="80000"/>
              </a:lnSpc>
            </a:pPr>
            <a:r>
              <a:rPr lang="en-US" altLang="zh-CN" dirty="0">
                <a:solidFill>
                  <a:schemeClr val="bg1"/>
                </a:solidFill>
              </a:rPr>
              <a:t>   Introduction</a:t>
            </a:r>
          </a:p>
          <a:p>
            <a:pPr algn="ctr" eaLnBrk="1" hangingPunct="1">
              <a:lnSpc>
                <a:spcPct val="80000"/>
              </a:lnSpc>
            </a:pPr>
            <a:r>
              <a:rPr lang="en-US" altLang="zh-CN" dirty="0">
                <a:solidFill>
                  <a:schemeClr val="bg1"/>
                </a:solidFill>
              </a:rPr>
              <a:t>    </a:t>
            </a:r>
            <a:r>
              <a:rPr lang="en-US" altLang="zh-CN" dirty="0" smtClean="0">
                <a:solidFill>
                  <a:schemeClr val="bg1"/>
                </a:solidFill>
              </a:rPr>
              <a:t>(Para. </a:t>
            </a:r>
            <a:r>
              <a:rPr lang="en-US" altLang="zh-CN" dirty="0">
                <a:solidFill>
                  <a:schemeClr val="bg1"/>
                </a:solidFill>
              </a:rPr>
              <a:t>1)</a:t>
            </a:r>
          </a:p>
        </p:txBody>
      </p:sp>
      <p:sp>
        <p:nvSpPr>
          <p:cNvPr id="2" name="AutoShape 3">
            <a:hlinkClick r:id="rId7" action="ppaction://hlinksldjump"/>
          </p:cNvPr>
          <p:cNvSpPr>
            <a:spLocks noChangeArrowheads="1"/>
          </p:cNvSpPr>
          <p:nvPr/>
        </p:nvSpPr>
        <p:spPr bwMode="auto">
          <a:xfrm>
            <a:off x="4786676" y="5643529"/>
            <a:ext cx="2624464" cy="911817"/>
          </a:xfrm>
          <a:prstGeom prst="roundRect">
            <a:avLst/>
          </a:prstGeom>
          <a:solidFill>
            <a:schemeClr val="accent2">
              <a:lumMod val="75000"/>
            </a:schemeClr>
          </a:soli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00000"/>
              </a:lnSpc>
              <a:spcBef>
                <a:spcPts val="0"/>
              </a:spcBef>
              <a:spcAft>
                <a:spcPts val="0"/>
              </a:spcAft>
              <a:buClr>
                <a:srgbClr val="FF0000"/>
              </a:buClr>
              <a:buSzPct val="70000"/>
              <a:defRPr/>
            </a:pPr>
            <a:endParaRPr lang="zh-CN" altLang="zh-CN" sz="1600">
              <a:solidFill>
                <a:schemeClr val="bg1"/>
              </a:solidFill>
              <a:latin typeface="微软雅黑" pitchFamily="34" charset="-122"/>
              <a:ea typeface="微软雅黑" pitchFamily="34" charset="-122"/>
            </a:endParaRPr>
          </a:p>
        </p:txBody>
      </p:sp>
      <p:sp>
        <p:nvSpPr>
          <p:cNvPr id="22545" name="Text Box 36"/>
          <p:cNvSpPr txBox="1">
            <a:spLocks noChangeArrowheads="1"/>
          </p:cNvSpPr>
          <p:nvPr/>
        </p:nvSpPr>
        <p:spPr bwMode="auto">
          <a:xfrm>
            <a:off x="5286777" y="5757805"/>
            <a:ext cx="2190182"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80000"/>
              </a:lnSpc>
            </a:pPr>
            <a:r>
              <a:rPr lang="en-US" altLang="zh-CN" dirty="0">
                <a:solidFill>
                  <a:schemeClr val="bg1"/>
                </a:solidFill>
              </a:rPr>
              <a:t>Conclusion</a:t>
            </a:r>
          </a:p>
          <a:p>
            <a:pPr eaLnBrk="1" hangingPunct="1">
              <a:lnSpc>
                <a:spcPct val="80000"/>
              </a:lnSpc>
            </a:pPr>
            <a:r>
              <a:rPr lang="en-US" altLang="zh-CN" dirty="0">
                <a:solidFill>
                  <a:schemeClr val="bg1"/>
                </a:solidFill>
              </a:rPr>
              <a:t>  (</a:t>
            </a:r>
            <a:r>
              <a:rPr lang="en-US" altLang="zh-CN" dirty="0" smtClean="0">
                <a:solidFill>
                  <a:schemeClr val="bg1"/>
                </a:solidFill>
              </a:rPr>
              <a:t>Para. </a:t>
            </a:r>
            <a:r>
              <a:rPr lang="en-US" altLang="zh-CN" dirty="0">
                <a:solidFill>
                  <a:schemeClr val="bg1"/>
                </a:solidFill>
              </a:rPr>
              <a:t>11)</a:t>
            </a:r>
          </a:p>
        </p:txBody>
      </p:sp>
      <p:sp>
        <p:nvSpPr>
          <p:cNvPr id="35"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6" name="图片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37" name="Rectangle 2"/>
          <p:cNvSpPr txBox="1">
            <a:spLocks noChangeAspect="1"/>
          </p:cNvSpPr>
          <p:nvPr/>
        </p:nvSpPr>
        <p:spPr>
          <a:xfrm>
            <a:off x="2066969" y="143860"/>
            <a:ext cx="8229600" cy="1143000"/>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mtClean="0">
                <a:solidFill>
                  <a:schemeClr val="accent2">
                    <a:lumMod val="20000"/>
                    <a:lumOff val="80000"/>
                  </a:schemeClr>
                </a:solidFill>
              </a:rPr>
              <a:t>Text Organization </a:t>
            </a:r>
            <a:endParaRPr lang="en-US" altLang="zh-CN" b="1" dirty="0" smtClean="0">
              <a:solidFill>
                <a:schemeClr val="accent2">
                  <a:lumMod val="20000"/>
                  <a:lumOff val="80000"/>
                </a:schemeClr>
              </a:solidFill>
            </a:endParaRPr>
          </a:p>
        </p:txBody>
      </p:sp>
      <p:sp>
        <p:nvSpPr>
          <p:cNvPr id="6" name="下箭头 5"/>
          <p:cNvSpPr/>
          <p:nvPr/>
        </p:nvSpPr>
        <p:spPr>
          <a:xfrm rot="2280947">
            <a:off x="4031327" y="2519748"/>
            <a:ext cx="367048" cy="772732"/>
          </a:xfrm>
          <a:prstGeom prst="downArrow">
            <a:avLst/>
          </a:prstGeom>
          <a:blipFill>
            <a:blip r:embed="rId9"/>
            <a:tile tx="0" ty="0" sx="100000" sy="100000" flip="none" algn="tl"/>
          </a:bli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0" name="下箭头 39"/>
          <p:cNvSpPr/>
          <p:nvPr/>
        </p:nvSpPr>
        <p:spPr>
          <a:xfrm>
            <a:off x="5814784" y="4676774"/>
            <a:ext cx="367048" cy="772732"/>
          </a:xfrm>
          <a:prstGeom prst="downArrow">
            <a:avLst/>
          </a:prstGeom>
          <a:blipFill>
            <a:blip r:embed="rId9"/>
            <a:tile tx="0" ty="0" sx="100000" sy="100000" flip="none" algn="tl"/>
          </a:bli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1266" name="Picture 2">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8290" y="4667192"/>
            <a:ext cx="283371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3891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内容占位符 1"/>
          <p:cNvSpPr>
            <a:spLocks noGrp="1"/>
          </p:cNvSpPr>
          <p:nvPr>
            <p:ph idx="4294967295"/>
          </p:nvPr>
        </p:nvSpPr>
        <p:spPr bwMode="auto">
          <a:xfrm>
            <a:off x="302753" y="1581807"/>
            <a:ext cx="11769957"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SzPct val="120000"/>
              <a:buFont typeface="Arial" panose="020B0604020202020204" pitchFamily="34" charset="0"/>
              <a:buNone/>
            </a:pPr>
            <a:r>
              <a:rPr lang="en-US" altLang="zh-CN" sz="3200" b="1" i="1" dirty="0" smtClean="0"/>
              <a:t>For Whom the Bell Tolls</a:t>
            </a:r>
            <a:r>
              <a:rPr lang="en-US" altLang="zh-CN" sz="3200" b="1" dirty="0" smtClean="0"/>
              <a:t>  </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丧钟为谁而鸣</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（欧内斯特</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海明威的长篇小说）</a:t>
            </a:r>
          </a:p>
        </p:txBody>
      </p:sp>
      <p:sp>
        <p:nvSpPr>
          <p:cNvPr id="8" name="Text Box 10"/>
          <p:cNvSpPr txBox="1">
            <a:spLocks noChangeArrowheads="1"/>
          </p:cNvSpPr>
          <p:nvPr/>
        </p:nvSpPr>
        <p:spPr bwMode="auto">
          <a:xfrm>
            <a:off x="222250" y="2210605"/>
            <a:ext cx="8374397" cy="5253391"/>
          </a:xfrm>
          <a:prstGeom prst="rect">
            <a:avLst/>
          </a:prstGeom>
          <a:noFill/>
          <a:ln>
            <a:noFill/>
          </a:ln>
          <a:effectLst>
            <a:prstShdw prst="shdw17" dist="17961" dir="2700000">
              <a:schemeClr val="accent1">
                <a:gamma/>
                <a:shade val="60000"/>
                <a:invGamma/>
              </a:schemeClr>
            </a:prstShdw>
          </a:effectLst>
          <a:extLst/>
        </p:spPr>
        <p:txBody>
          <a:bodyPr wrap="square">
            <a:noAutofit/>
          </a:bodyPr>
          <a:lstStyle/>
          <a:p>
            <a:pPr marL="514350" indent="-514350" algn="just">
              <a:spcBef>
                <a:spcPct val="50000"/>
              </a:spcBef>
              <a:buFont typeface="Wingdings" pitchFamily="2" charset="2"/>
              <a:buChar char="Ø"/>
              <a:defRPr/>
            </a:pPr>
            <a:r>
              <a:rPr lang="en-US" altLang="zh-CN" sz="2800" b="1" i="1" dirty="0" smtClean="0"/>
              <a:t>For </a:t>
            </a:r>
            <a:r>
              <a:rPr lang="en-US" altLang="zh-CN" sz="2800" b="1" i="1" dirty="0"/>
              <a:t>Whom the Bell Tolls</a:t>
            </a:r>
            <a:r>
              <a:rPr lang="en-US" altLang="zh-CN" sz="2800" b="1" dirty="0"/>
              <a:t> </a:t>
            </a:r>
            <a:r>
              <a:rPr lang="en-US" altLang="zh-CN" sz="2800" dirty="0"/>
              <a:t>is a novel by Ernest Hemingway published in 1940. It tells the story of Robert Jordan, a young American in the International Brigades attached to a republican guerrilla unit during the Spanish Civil War. As an expert in the use of explosives, he is assigned to blow up a bridge during an attack on the city of Segovia. The novel is regarded as one of </a:t>
            </a:r>
            <a:r>
              <a:rPr lang="en-US" altLang="zh-CN" sz="2800" dirty="0" smtClean="0"/>
              <a:t>Hemingway’s </a:t>
            </a:r>
            <a:r>
              <a:rPr lang="en-US" altLang="zh-CN" sz="2800" dirty="0"/>
              <a:t>best works, along with </a:t>
            </a:r>
            <a:r>
              <a:rPr lang="en-US" altLang="zh-CN" sz="2800" i="1" dirty="0"/>
              <a:t>The Sun Also Rises</a:t>
            </a:r>
            <a:r>
              <a:rPr lang="en-US" altLang="zh-CN" sz="2800" dirty="0"/>
              <a:t>, </a:t>
            </a:r>
            <a:r>
              <a:rPr lang="en-US" altLang="zh-CN" sz="2800" i="1" dirty="0"/>
              <a:t>The Old Man and the Sea</a:t>
            </a:r>
            <a:r>
              <a:rPr lang="en-US" altLang="zh-CN" sz="2800" dirty="0"/>
              <a:t>, and </a:t>
            </a:r>
            <a:r>
              <a:rPr lang="en-US" altLang="zh-CN" sz="2800" i="1" dirty="0"/>
              <a:t>A Farewell to Arms</a:t>
            </a:r>
            <a:r>
              <a:rPr lang="en-US" altLang="zh-CN" sz="2800" dirty="0"/>
              <a:t>. </a:t>
            </a:r>
            <a:endParaRPr lang="zh-CN" altLang="en-US" sz="2800" dirty="0"/>
          </a:p>
        </p:txBody>
      </p:sp>
      <p:sp>
        <p:nvSpPr>
          <p:cNvPr id="11" name="Text Box 12"/>
          <p:cNvSpPr txBox="1">
            <a:spLocks noChangeArrowheads="1"/>
          </p:cNvSpPr>
          <p:nvPr/>
        </p:nvSpPr>
        <p:spPr bwMode="auto">
          <a:xfrm>
            <a:off x="9284985" y="6196335"/>
            <a:ext cx="2575223" cy="369332"/>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spcBef>
                <a:spcPct val="50000"/>
              </a:spcBef>
              <a:defRPr/>
            </a:pPr>
            <a:r>
              <a:rPr lang="en-US" altLang="zh-CN" b="1" dirty="0" smtClean="0"/>
              <a:t>1st </a:t>
            </a:r>
            <a:r>
              <a:rPr lang="en-US" altLang="zh-CN" b="1" dirty="0"/>
              <a:t>edition cover </a:t>
            </a:r>
            <a:endParaRPr lang="zh-CN" altLang="en-US" b="1"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741" y="2210605"/>
            <a:ext cx="2814034" cy="398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93286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099009" y="1349958"/>
            <a:ext cx="8736675" cy="60319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a:spcBef>
                <a:spcPct val="5000"/>
              </a:spcBef>
              <a:buFont typeface="Arial" panose="020B0604020202020204" pitchFamily="34" charset="0"/>
              <a:buNone/>
            </a:pPr>
            <a:r>
              <a:rPr lang="en-US" altLang="zh-CN" sz="3200" b="1" dirty="0" smtClean="0"/>
              <a:t>Ernest Hemingway                           </a:t>
            </a:r>
            <a:r>
              <a:rPr lang="en-US" altLang="zh-CN" b="1" dirty="0" smtClean="0"/>
              <a:t>    </a:t>
            </a:r>
            <a:r>
              <a:rPr lang="zh-CN" altLang="en-US" sz="2400" dirty="0" smtClean="0">
                <a:solidFill>
                  <a:schemeClr val="hlink"/>
                </a:solidFill>
                <a:latin typeface="宋体" panose="02010600030101010101" pitchFamily="2" charset="-122"/>
              </a:rPr>
              <a:t>欧内斯特</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海明威</a:t>
            </a:r>
          </a:p>
          <a:p>
            <a:pPr marL="514350" indent="-514350" algn="just">
              <a:lnSpc>
                <a:spcPct val="100000"/>
              </a:lnSpc>
              <a:buFont typeface="Wingdings" pitchFamily="2" charset="2"/>
              <a:buChar char="Ø"/>
            </a:pPr>
            <a:r>
              <a:rPr lang="en-US" altLang="zh-CN" sz="2800" b="1" dirty="0" smtClean="0"/>
              <a:t>Ernest Miller Hemingway </a:t>
            </a:r>
            <a:r>
              <a:rPr lang="en-US" altLang="zh-CN" sz="2800" dirty="0" smtClean="0"/>
              <a:t>(1899–1961) was an American author and journalist. His distinctive writing style, characterized by economy and understatement, influenced 20th-century fiction, as did his life of adventure and public image. He produced most of his work between the mid-1920s and the mid-1950s. He won the Nobel Prize in Literature in 1954. Hemingway’s fiction was successful because the characters he presented exhibited authenticity that resonated with his audience. Many of his works are classics of American literature. </a:t>
            </a:r>
            <a:endParaRPr lang="zh-CN" altLang="en-US" sz="2800" dirty="0" smtClean="0"/>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 name="图片 1"/>
          <p:cNvPicPr>
            <a:picLocks noChangeAspect="1"/>
          </p:cNvPicPr>
          <p:nvPr/>
        </p:nvPicPr>
        <p:blipFill>
          <a:blip r:embed="rId2" cstate="print"/>
          <a:stretch>
            <a:fillRect/>
          </a:stretch>
        </p:blipFill>
        <p:spPr>
          <a:xfrm>
            <a:off x="6476137" y="1429967"/>
            <a:ext cx="2597169" cy="424591"/>
          </a:xfrm>
          <a:prstGeom prst="rect">
            <a:avLst/>
          </a:prstGeom>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233" y="2466304"/>
            <a:ext cx="2364212" cy="3799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6466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7" name="Picture 10" descr="63}4XA{2~0)(R_$A11CE]G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032" y="1951149"/>
            <a:ext cx="3234267" cy="37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AXX4698Y8C44SR1AVP}%%Q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5373" y="2112135"/>
            <a:ext cx="3543300" cy="33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descr="T@P12C5_0](AVJ{(EET@QR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2754" y="2234485"/>
            <a:ext cx="3744384" cy="3455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1"/>
          <p:cNvSpPr txBox="1">
            <a:spLocks noChangeArrowheads="1"/>
          </p:cNvSpPr>
          <p:nvPr/>
        </p:nvSpPr>
        <p:spPr bwMode="auto">
          <a:xfrm>
            <a:off x="380283" y="5637039"/>
            <a:ext cx="3551767" cy="923330"/>
          </a:xfrm>
          <a:prstGeom prst="rect">
            <a:avLst/>
          </a:prstGeom>
          <a:noFill/>
          <a:ln>
            <a:noFill/>
          </a:ln>
          <a:effectLst>
            <a:prstShdw prst="shdw17" dist="17961" dir="2700000">
              <a:schemeClr val="accent1">
                <a:gamma/>
                <a:shade val="60000"/>
                <a:invGamma/>
              </a:schemeClr>
            </a:prstShdw>
          </a:effectLst>
          <a:extLst/>
        </p:spPr>
        <p:txBody>
          <a:bodyPr>
            <a:spAutoFit/>
          </a:bodyPr>
          <a:lstStyle/>
          <a:p>
            <a:pPr algn="just">
              <a:spcBef>
                <a:spcPct val="50000"/>
              </a:spcBef>
              <a:defRPr/>
            </a:pPr>
            <a:r>
              <a:rPr lang="en-US" altLang="zh-CN" b="1" dirty="0"/>
              <a:t>Hemingway in uniform. For two months he drove ambulances in World War I until he was wounded. </a:t>
            </a:r>
            <a:endParaRPr lang="zh-CN" altLang="en-US" b="1" dirty="0"/>
          </a:p>
        </p:txBody>
      </p:sp>
      <p:sp>
        <p:nvSpPr>
          <p:cNvPr id="12" name="Text Box 13"/>
          <p:cNvSpPr txBox="1">
            <a:spLocks noChangeArrowheads="1"/>
          </p:cNvSpPr>
          <p:nvPr/>
        </p:nvSpPr>
        <p:spPr bwMode="auto">
          <a:xfrm>
            <a:off x="4272156" y="5637039"/>
            <a:ext cx="3456517" cy="646331"/>
          </a:xfrm>
          <a:prstGeom prst="rect">
            <a:avLst/>
          </a:prstGeom>
          <a:noFill/>
          <a:ln>
            <a:noFill/>
          </a:ln>
          <a:effectLst>
            <a:prstShdw prst="shdw17" dist="17961" dir="2700000">
              <a:schemeClr val="accent1">
                <a:gamma/>
                <a:shade val="60000"/>
                <a:invGamma/>
              </a:schemeClr>
            </a:prstShdw>
          </a:effectLst>
          <a:extLst/>
        </p:spPr>
        <p:txBody>
          <a:bodyPr>
            <a:spAutoFit/>
          </a:bodyPr>
          <a:lstStyle/>
          <a:p>
            <a:pPr>
              <a:spcBef>
                <a:spcPct val="50000"/>
              </a:spcBef>
              <a:defRPr/>
            </a:pPr>
            <a:r>
              <a:rPr lang="en-US" altLang="zh-CN" b="1" dirty="0"/>
              <a:t>Hemingway used to be a journalist in Paris.</a:t>
            </a:r>
          </a:p>
        </p:txBody>
      </p:sp>
      <p:sp>
        <p:nvSpPr>
          <p:cNvPr id="13" name="Text Box 15"/>
          <p:cNvSpPr txBox="1">
            <a:spLocks noChangeArrowheads="1"/>
          </p:cNvSpPr>
          <p:nvPr/>
        </p:nvSpPr>
        <p:spPr bwMode="auto">
          <a:xfrm>
            <a:off x="8522151" y="5729372"/>
            <a:ext cx="4143007" cy="369332"/>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spcBef>
                <a:spcPct val="50000"/>
              </a:spcBef>
              <a:defRPr/>
            </a:pPr>
            <a:r>
              <a:rPr lang="en-US" altLang="zh-CN" b="1" dirty="0"/>
              <a:t>Hemingway at a fishing camp. </a:t>
            </a:r>
            <a:endParaRPr lang="zh-CN" altLang="en-US" b="1" dirty="0"/>
          </a:p>
        </p:txBody>
      </p:sp>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76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021254" y="1337660"/>
            <a:ext cx="7532501" cy="11544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eaLnBrk="1" hangingPunct="1">
              <a:buSzPct val="120000"/>
              <a:buFont typeface="Arial" panose="020B0604020202020204" pitchFamily="34" charset="0"/>
              <a:buNone/>
            </a:pPr>
            <a:r>
              <a:rPr lang="en-US" altLang="zh-CN" sz="3200" b="1" i="1" dirty="0" smtClean="0"/>
              <a:t>Our Man in Havana</a:t>
            </a:r>
            <a:r>
              <a:rPr lang="en-US" altLang="zh-CN" sz="3200" b="1" dirty="0" smtClean="0"/>
              <a:t>                     </a:t>
            </a:r>
          </a:p>
          <a:p>
            <a:pPr marL="180975" indent="-179388" eaLnBrk="1" hangingPunct="1">
              <a:buSzPct val="120000"/>
              <a:buFont typeface="Arial" panose="020B0604020202020204" pitchFamily="34" charset="0"/>
              <a:buNone/>
            </a:pP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哈瓦那特派员</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（格雷厄姆</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格林的作品）</a:t>
            </a:r>
            <a:endParaRPr lang="en-US" altLang="zh-CN" sz="2400" dirty="0" smtClean="0">
              <a:solidFill>
                <a:schemeClr val="hlink"/>
              </a:solidFill>
              <a:latin typeface="宋体" panose="02010600030101010101" pitchFamily="2" charset="-122"/>
            </a:endParaRPr>
          </a:p>
          <a:p>
            <a:pPr marL="180975" indent="-179388" eaLnBrk="1" hangingPunct="1">
              <a:buSzPct val="120000"/>
              <a:buFont typeface="Arial" panose="020B0604020202020204" pitchFamily="34" charset="0"/>
              <a:buNone/>
            </a:pPr>
            <a:endParaRPr lang="zh-CN" altLang="en-US" sz="2400" dirty="0" smtClean="0">
              <a:solidFill>
                <a:schemeClr val="hlink"/>
              </a:solidFill>
              <a:latin typeface="宋体" panose="02010600030101010101" pitchFamily="2" charset="-122"/>
            </a:endParaRPr>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9" name="Text Box 10"/>
          <p:cNvSpPr txBox="1">
            <a:spLocks noChangeArrowheads="1"/>
          </p:cNvSpPr>
          <p:nvPr/>
        </p:nvSpPr>
        <p:spPr bwMode="auto">
          <a:xfrm>
            <a:off x="80583" y="2350395"/>
            <a:ext cx="8496746" cy="4614282"/>
          </a:xfrm>
          <a:prstGeom prst="rect">
            <a:avLst/>
          </a:prstGeom>
          <a:noFill/>
          <a:ln>
            <a:noFill/>
          </a:ln>
          <a:effectLst>
            <a:prstShdw prst="shdw17" dist="17961" dir="2700000">
              <a:schemeClr val="accent1">
                <a:gamma/>
                <a:shade val="60000"/>
                <a:invGamma/>
              </a:schemeClr>
            </a:prstShdw>
          </a:effectLst>
          <a:extLst/>
        </p:spPr>
        <p:txBody>
          <a:bodyPr wrap="square">
            <a:noAutofit/>
          </a:bodyPr>
          <a:lstStyle>
            <a:lvl1pPr marL="261938" indent="-261938" eaLnBrk="0" hangingPunct="0">
              <a:defRPr sz="2000">
                <a:solidFill>
                  <a:schemeClr val="tx1"/>
                </a:solidFill>
                <a:latin typeface="Calibri" pitchFamily="34" charset="0"/>
                <a:ea typeface="宋体" pitchFamily="2" charset="-122"/>
              </a:defRPr>
            </a:lvl1pPr>
            <a:lvl2pPr eaLnBrk="0" hangingPunct="0">
              <a:defRPr sz="2000">
                <a:solidFill>
                  <a:schemeClr val="tx1"/>
                </a:solidFill>
                <a:latin typeface="Calibri" pitchFamily="34" charset="0"/>
                <a:ea typeface="宋体" pitchFamily="2" charset="-122"/>
              </a:defRPr>
            </a:lvl2pPr>
            <a:lvl3pPr eaLnBrk="0" hangingPunct="0">
              <a:defRPr sz="2000">
                <a:solidFill>
                  <a:schemeClr val="tx1"/>
                </a:solidFill>
                <a:latin typeface="Calibri" pitchFamily="34" charset="0"/>
                <a:ea typeface="宋体" pitchFamily="2" charset="-122"/>
              </a:defRPr>
            </a:lvl3pPr>
            <a:lvl4pPr eaLnBrk="0" hangingPunct="0">
              <a:defRPr sz="2000">
                <a:solidFill>
                  <a:schemeClr val="tx1"/>
                </a:solidFill>
                <a:latin typeface="Calibri" pitchFamily="34" charset="0"/>
                <a:ea typeface="宋体" pitchFamily="2" charset="-122"/>
              </a:defRPr>
            </a:lvl4pPr>
            <a:lvl5pPr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marL="514350" indent="-514350" algn="just" eaLnBrk="1" hangingPunct="1">
              <a:lnSpc>
                <a:spcPct val="110000"/>
              </a:lnSpc>
              <a:spcBef>
                <a:spcPct val="20000"/>
              </a:spcBef>
              <a:buFont typeface="Wingdings" pitchFamily="2" charset="2"/>
              <a:buChar char="Ø"/>
              <a:tabLst>
                <a:tab pos="87313" algn="l"/>
              </a:tabLst>
              <a:defRPr/>
            </a:pPr>
            <a:r>
              <a:rPr lang="en-US" altLang="zh-CN" sz="2400" dirty="0">
                <a:latin typeface="Times New Roman" panose="02020603050405020304" pitchFamily="18" charset="0"/>
                <a:cs typeface="Times New Roman" panose="02020603050405020304" pitchFamily="18" charset="0"/>
              </a:rPr>
              <a:t>James </a:t>
            </a:r>
            <a:r>
              <a:rPr lang="en-US" altLang="zh-CN" sz="2400" dirty="0" err="1">
                <a:latin typeface="Times New Roman" panose="02020603050405020304" pitchFamily="18" charset="0"/>
                <a:cs typeface="Times New Roman" panose="02020603050405020304" pitchFamily="18" charset="0"/>
              </a:rPr>
              <a:t>Wormold</a:t>
            </a:r>
            <a:r>
              <a:rPr lang="en-US" altLang="zh-CN" sz="2400" dirty="0">
                <a:latin typeface="Times New Roman" panose="02020603050405020304" pitchFamily="18" charset="0"/>
                <a:cs typeface="Times New Roman" panose="02020603050405020304" pitchFamily="18" charset="0"/>
              </a:rPr>
              <a:t>, a vacuum-cleaner salesman, takes the offer to work for the British secret service in Havana. For lack of any real information, he deceives them by claiming that he has a network of agents. London then sends him a secretary, Beatrice Severn, and a radio assistant. On arriving, Beatrice announces that she has orders to take over his contacts. Her first request is to contact the pilot </a:t>
            </a:r>
            <a:r>
              <a:rPr lang="en-US" altLang="zh-CN" sz="2400" dirty="0" err="1">
                <a:latin typeface="Times New Roman" panose="02020603050405020304" pitchFamily="18" charset="0"/>
                <a:cs typeface="Times New Roman" panose="02020603050405020304" pitchFamily="18" charset="0"/>
              </a:rPr>
              <a:t>Raúl</a:t>
            </a:r>
            <a:r>
              <a:rPr lang="en-US" altLang="zh-CN" sz="2400" dirty="0">
                <a:latin typeface="Times New Roman" panose="02020603050405020304" pitchFamily="18" charset="0"/>
                <a:cs typeface="Times New Roman" panose="02020603050405020304" pitchFamily="18" charset="0"/>
              </a:rPr>
              <a:t>. Under pressure, </a:t>
            </a:r>
            <a:r>
              <a:rPr lang="en-US" altLang="zh-CN" sz="2400" dirty="0" err="1">
                <a:latin typeface="Times New Roman" panose="02020603050405020304" pitchFamily="18" charset="0"/>
                <a:cs typeface="Times New Roman" panose="02020603050405020304" pitchFamily="18" charset="0"/>
              </a:rPr>
              <a:t>Wormold</a:t>
            </a:r>
            <a:r>
              <a:rPr lang="en-US" altLang="zh-CN" sz="2400" dirty="0">
                <a:latin typeface="Times New Roman" panose="02020603050405020304" pitchFamily="18" charset="0"/>
                <a:cs typeface="Times New Roman" panose="02020603050405020304" pitchFamily="18" charset="0"/>
              </a:rPr>
              <a:t> develops an elaborate plan that would eventually result in the death of Raul. But to his surprise, Raul, a real pilot, has an accident and dies on his way to the airport. Beatrice and </a:t>
            </a:r>
            <a:r>
              <a:rPr lang="en-US" altLang="zh-CN" sz="2400" dirty="0" err="1">
                <a:latin typeface="Times New Roman" panose="02020603050405020304" pitchFamily="18" charset="0"/>
                <a:cs typeface="Times New Roman" panose="02020603050405020304" pitchFamily="18" charset="0"/>
              </a:rPr>
              <a:t>Wormold</a:t>
            </a:r>
            <a:r>
              <a:rPr lang="en-US" altLang="zh-CN" sz="2400" dirty="0">
                <a:latin typeface="Times New Roman" panose="02020603050405020304" pitchFamily="18" charset="0"/>
                <a:cs typeface="Times New Roman" panose="02020603050405020304" pitchFamily="18" charset="0"/>
              </a:rPr>
              <a:t>, try to save his fictional, now real agents from getting killed …</a:t>
            </a:r>
          </a:p>
        </p:txBody>
      </p:sp>
      <p:sp>
        <p:nvSpPr>
          <p:cNvPr id="11" name="Text Box 12"/>
          <p:cNvSpPr txBox="1">
            <a:spLocks noChangeArrowheads="1"/>
          </p:cNvSpPr>
          <p:nvPr/>
        </p:nvSpPr>
        <p:spPr bwMode="auto">
          <a:xfrm>
            <a:off x="9211587" y="5917743"/>
            <a:ext cx="2601567" cy="369332"/>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spcBef>
                <a:spcPct val="50000"/>
              </a:spcBef>
              <a:defRPr/>
            </a:pPr>
            <a:r>
              <a:rPr lang="en-US" altLang="zh-CN" b="1" dirty="0"/>
              <a:t>1st edition cover </a:t>
            </a:r>
            <a:endParaRPr lang="zh-CN" altLang="en-US" b="1" dirty="0"/>
          </a:p>
        </p:txBody>
      </p:sp>
      <p:pic>
        <p:nvPicPr>
          <p:cNvPr id="2" name="图片 1"/>
          <p:cNvPicPr>
            <a:picLocks noChangeAspect="1"/>
          </p:cNvPicPr>
          <p:nvPr/>
        </p:nvPicPr>
        <p:blipFill>
          <a:blip r:embed="rId2" cstate="print"/>
          <a:stretch>
            <a:fillRect/>
          </a:stretch>
        </p:blipFill>
        <p:spPr>
          <a:xfrm>
            <a:off x="5585892" y="1397810"/>
            <a:ext cx="1327160" cy="372582"/>
          </a:xfrm>
          <a:prstGeom prst="rect">
            <a:avLst/>
          </a:prstGeom>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2" name="Picture 2" descr="“Our Man in Havana”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9496" y="1461751"/>
            <a:ext cx="2870960" cy="445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6946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descr="$N~@[FI~XE(Y9@ZGJ]IQ5L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8681" y="1461752"/>
            <a:ext cx="2813664" cy="237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内容占位符 1"/>
          <p:cNvSpPr>
            <a:spLocks noGrp="1"/>
          </p:cNvSpPr>
          <p:nvPr>
            <p:ph idx="4294967295"/>
          </p:nvPr>
        </p:nvSpPr>
        <p:spPr bwMode="auto">
          <a:xfrm>
            <a:off x="373867" y="1627391"/>
            <a:ext cx="9130303" cy="601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20000"/>
              <a:buNone/>
            </a:pPr>
            <a:r>
              <a:rPr lang="en-US" altLang="zh-CN" sz="3200" b="1" dirty="0" smtClean="0"/>
              <a:t>Graham Greene                           </a:t>
            </a:r>
            <a:r>
              <a:rPr lang="zh-CN" altLang="en-US" sz="2400" dirty="0" smtClean="0">
                <a:solidFill>
                  <a:schemeClr val="hlink"/>
                </a:solidFill>
                <a:latin typeface="宋体" panose="02010600030101010101" pitchFamily="2" charset="-122"/>
              </a:rPr>
              <a:t>格雷厄姆</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格林</a:t>
            </a:r>
            <a:endParaRPr lang="en-US" altLang="zh-CN" sz="2400" dirty="0" smtClean="0">
              <a:solidFill>
                <a:schemeClr val="hlink"/>
              </a:solidFill>
              <a:latin typeface="宋体" panose="02010600030101010101" pitchFamily="2" charset="-122"/>
            </a:endParaRPr>
          </a:p>
        </p:txBody>
      </p:sp>
      <p:sp>
        <p:nvSpPr>
          <p:cNvPr id="9" name="Text Box 14"/>
          <p:cNvSpPr txBox="1">
            <a:spLocks noChangeArrowheads="1"/>
          </p:cNvSpPr>
          <p:nvPr/>
        </p:nvSpPr>
        <p:spPr bwMode="auto">
          <a:xfrm>
            <a:off x="231607" y="3466068"/>
            <a:ext cx="8938615" cy="501676"/>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marL="87313" indent="-87313" algn="just">
              <a:lnSpc>
                <a:spcPct val="95000"/>
              </a:lnSpc>
              <a:defRPr/>
            </a:pPr>
            <a:r>
              <a:rPr lang="en-US" altLang="en-US" sz="2800" dirty="0" smtClean="0"/>
              <a:t> </a:t>
            </a:r>
            <a:endParaRPr lang="zh-CN" altLang="en-US" sz="2800" dirty="0"/>
          </a:p>
        </p:txBody>
      </p:sp>
      <p:pic>
        <p:nvPicPr>
          <p:cNvPr id="2" name="图片 1"/>
          <p:cNvPicPr>
            <a:picLocks noChangeAspect="1"/>
          </p:cNvPicPr>
          <p:nvPr/>
        </p:nvPicPr>
        <p:blipFill>
          <a:blip r:embed="rId3" cstate="print"/>
          <a:stretch>
            <a:fillRect/>
          </a:stretch>
        </p:blipFill>
        <p:spPr>
          <a:xfrm>
            <a:off x="3342052" y="1704175"/>
            <a:ext cx="1981215" cy="433717"/>
          </a:xfrm>
          <a:prstGeom prst="rect">
            <a:avLst/>
          </a:prstGeom>
        </p:spPr>
      </p:pic>
      <p:pic>
        <p:nvPicPr>
          <p:cNvPr id="2050" name="Picture 2"/>
          <p:cNvPicPr>
            <a:picLocks noChangeAspect="1" noChangeArrowheads="1"/>
          </p:cNvPicPr>
          <p:nvPr/>
        </p:nvPicPr>
        <p:blipFill>
          <a:blip r:embed="rId4"/>
          <a:srcRect/>
          <a:stretch>
            <a:fillRect/>
          </a:stretch>
        </p:blipFill>
        <p:spPr bwMode="auto">
          <a:xfrm>
            <a:off x="8921542" y="3837544"/>
            <a:ext cx="2790803" cy="2729682"/>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8898681" y="1414238"/>
            <a:ext cx="2813664" cy="2470820"/>
          </a:xfrm>
          <a:prstGeom prst="rect">
            <a:avLst/>
          </a:prstGeom>
          <a:noFill/>
          <a:ln w="9525">
            <a:noFill/>
            <a:miter lim="800000"/>
            <a:headEnd/>
            <a:tailEnd/>
          </a:ln>
          <a:effectLst/>
        </p:spPr>
      </p:pic>
      <p:pic>
        <p:nvPicPr>
          <p:cNvPr id="2052" name="Picture 4"/>
          <p:cNvPicPr>
            <a:picLocks noChangeAspect="1" noChangeArrowheads="1"/>
          </p:cNvPicPr>
          <p:nvPr/>
        </p:nvPicPr>
        <p:blipFill>
          <a:blip r:embed="rId6"/>
          <a:srcRect/>
          <a:stretch>
            <a:fillRect/>
          </a:stretch>
        </p:blipFill>
        <p:spPr bwMode="auto">
          <a:xfrm>
            <a:off x="8898681" y="3894404"/>
            <a:ext cx="2813664" cy="2672821"/>
          </a:xfrm>
          <a:prstGeom prst="rect">
            <a:avLst/>
          </a:prstGeom>
          <a:noFill/>
          <a:ln w="9525">
            <a:noFill/>
            <a:miter lim="800000"/>
            <a:headEnd/>
            <a:tailEnd/>
          </a:ln>
          <a:effectLst/>
        </p:spPr>
      </p:pic>
      <p:sp>
        <p:nvSpPr>
          <p:cNvPr id="15" name="TextBox 14"/>
          <p:cNvSpPr txBox="1"/>
          <p:nvPr/>
        </p:nvSpPr>
        <p:spPr>
          <a:xfrm>
            <a:off x="74627" y="2446098"/>
            <a:ext cx="8516064" cy="4121128"/>
          </a:xfrm>
          <a:prstGeom prst="rect">
            <a:avLst/>
          </a:prstGeom>
          <a:noFill/>
        </p:spPr>
        <p:txBody>
          <a:bodyPr wrap="square" rtlCol="0">
            <a:spAutoFit/>
          </a:bodyPr>
          <a:lstStyle/>
          <a:p>
            <a:pPr marL="514350" indent="-514350" algn="just">
              <a:lnSpc>
                <a:spcPct val="85000"/>
              </a:lnSpc>
              <a:buFont typeface="Wingdings" pitchFamily="2" charset="2"/>
              <a:buChar char="Ø"/>
            </a:pPr>
            <a:r>
              <a:rPr lang="en-US" altLang="zh-CN" sz="2800" b="1" dirty="0" smtClean="0"/>
              <a:t>Henry Graham Greene </a:t>
            </a:r>
            <a:r>
              <a:rPr lang="en-US" altLang="zh-CN" sz="2800" dirty="0" smtClean="0"/>
              <a:t>(1904—1991) was a British novelist, short-story writer, playwright, travel writer and essayist. He wrote a number of thrillers (he called them “entertainments”) which dramatize an ambiguous moral dilemma, often revealing guilt, treachery, failure and a theme of pursuit. Greene was also a film critic and all of the following novels have been made into films: </a:t>
            </a:r>
            <a:r>
              <a:rPr lang="en-US" altLang="zh-CN" sz="2800" i="1" dirty="0" smtClean="0"/>
              <a:t>Brighton Rock </a:t>
            </a:r>
            <a:r>
              <a:rPr lang="en-US" altLang="zh-CN" sz="2800" dirty="0" smtClean="0"/>
              <a:t>(1938), </a:t>
            </a:r>
            <a:r>
              <a:rPr lang="en-US" altLang="zh-CN" sz="2800" i="1" dirty="0" smtClean="0"/>
              <a:t>The Power and the Glory </a:t>
            </a:r>
            <a:r>
              <a:rPr lang="en-US" altLang="zh-CN" sz="2800" dirty="0" smtClean="0"/>
              <a:t>(1940), </a:t>
            </a:r>
            <a:r>
              <a:rPr lang="en-US" altLang="zh-CN" sz="2800" i="1" dirty="0" smtClean="0"/>
              <a:t>The Heart of the Matter </a:t>
            </a:r>
            <a:r>
              <a:rPr lang="en-US" altLang="zh-CN" sz="2800" dirty="0" smtClean="0"/>
              <a:t>(1948), </a:t>
            </a:r>
            <a:r>
              <a:rPr lang="en-US" altLang="zh-CN" sz="2800" i="1" dirty="0" smtClean="0"/>
              <a:t>The Third Man</a:t>
            </a:r>
            <a:r>
              <a:rPr lang="en-US" altLang="zh-CN" sz="2800" dirty="0" smtClean="0"/>
              <a:t> (1949), </a:t>
            </a:r>
            <a:r>
              <a:rPr lang="en-US" altLang="zh-CN" sz="2800" i="1" dirty="0" smtClean="0"/>
              <a:t>The Quiet American </a:t>
            </a:r>
            <a:r>
              <a:rPr lang="en-US" altLang="zh-CN" sz="2800" dirty="0" smtClean="0"/>
              <a:t>(1955), and </a:t>
            </a:r>
            <a:r>
              <a:rPr lang="en-US" altLang="zh-CN" sz="2800" i="1" dirty="0" smtClean="0"/>
              <a:t>Our Man in Havana </a:t>
            </a:r>
            <a:r>
              <a:rPr lang="en-US" altLang="zh-CN" sz="2800" dirty="0" smtClean="0"/>
              <a:t>(1958).</a:t>
            </a:r>
          </a:p>
        </p:txBody>
      </p:sp>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16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dissolve">
                                      <p:cBhvr>
                                        <p:cTn id="7" dur="500"/>
                                        <p:tgtEl>
                                          <p:spTgt spid="2051"/>
                                        </p:tgtEl>
                                      </p:cBhvr>
                                    </p:animEffect>
                                  </p:childTnLst>
                                </p:cTn>
                              </p:par>
                              <p:par>
                                <p:cTn id="8" presetID="9"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dissolve">
                                      <p:cBhvr>
                                        <p:cTn id="1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83" y="1794254"/>
            <a:ext cx="2897745" cy="4561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内容占位符 1"/>
          <p:cNvSpPr>
            <a:spLocks noGrp="1"/>
          </p:cNvSpPr>
          <p:nvPr>
            <p:ph idx="4294967295"/>
          </p:nvPr>
        </p:nvSpPr>
        <p:spPr bwMode="auto">
          <a:xfrm>
            <a:off x="3809017" y="1211712"/>
            <a:ext cx="7781969" cy="6009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marL="180975" indent="-179388">
              <a:lnSpc>
                <a:spcPct val="100000"/>
              </a:lnSpc>
              <a:buFont typeface="Arial" panose="020B0604020202020204" pitchFamily="34" charset="0"/>
              <a:buNone/>
            </a:pPr>
            <a:r>
              <a:rPr lang="en-US" altLang="zh-CN" sz="3200" b="1" i="1" dirty="0" smtClean="0"/>
              <a:t>The Time Traveler’s Wife</a:t>
            </a:r>
            <a:r>
              <a:rPr lang="en-US" altLang="zh-CN" sz="3200" b="1" dirty="0" smtClean="0"/>
              <a:t> </a:t>
            </a:r>
            <a:r>
              <a:rPr lang="en-US" altLang="zh-CN" sz="2400" dirty="0" smtClean="0">
                <a:solidFill>
                  <a:schemeClr val="hlink"/>
                </a:solidFill>
              </a:rPr>
              <a:t>《</a:t>
            </a:r>
            <a:r>
              <a:rPr lang="zh-CN" altLang="en-US" sz="2400" dirty="0" smtClean="0">
                <a:solidFill>
                  <a:schemeClr val="hlink"/>
                </a:solidFill>
              </a:rPr>
              <a:t>时间旅行者的妻子</a:t>
            </a:r>
            <a:r>
              <a:rPr lang="en-US" altLang="zh-CN" sz="2400" dirty="0" smtClean="0">
                <a:solidFill>
                  <a:schemeClr val="hlink"/>
                </a:solidFill>
              </a:rPr>
              <a:t>》</a:t>
            </a:r>
            <a:r>
              <a:rPr lang="zh-CN" altLang="en-US" sz="2400" dirty="0" smtClean="0">
                <a:solidFill>
                  <a:schemeClr val="hlink"/>
                </a:solidFill>
              </a:rPr>
              <a:t>（奥黛丽</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rPr>
              <a:t>尼芬格的小说）</a:t>
            </a:r>
          </a:p>
          <a:p>
            <a:pPr marL="514350" indent="-514350">
              <a:lnSpc>
                <a:spcPct val="95000"/>
              </a:lnSpc>
              <a:buFont typeface="Wingdings" pitchFamily="2" charset="2"/>
              <a:buChar char="Ø"/>
            </a:pPr>
            <a:r>
              <a:rPr lang="en-US" altLang="zh-CN" sz="2800" b="1" i="1" dirty="0" smtClean="0"/>
              <a:t>The Time Traveler’s Wife</a:t>
            </a:r>
            <a:r>
              <a:rPr lang="en-US" altLang="zh-CN" sz="2800" dirty="0" smtClean="0"/>
              <a:t> is the debut novel of American author Audrey Niffenegger, published in 2003 – filmed in 2009. It </a:t>
            </a:r>
            <a:r>
              <a:rPr lang="en-US" altLang="en-US" sz="2800" dirty="0" smtClean="0">
                <a:ea typeface="宋体" panose="02010600030101010101" pitchFamily="2" charset="-122"/>
              </a:rPr>
              <a:t>is science fiction and romance best-seller about a man who travels uncontrollably in time to his own history</a:t>
            </a:r>
            <a:r>
              <a:rPr lang="en-US" altLang="zh-CN" sz="2800" dirty="0" smtClean="0"/>
              <a:t> </a:t>
            </a:r>
            <a:r>
              <a:rPr lang="en-US" altLang="en-US" sz="2800" dirty="0" smtClean="0">
                <a:ea typeface="宋体" panose="02010600030101010101" pitchFamily="2" charset="-122"/>
              </a:rPr>
              <a:t>and visits his wife in her childhood, youth and old age. His wife needs to cope with his absences and</a:t>
            </a:r>
            <a:r>
              <a:rPr lang="en-US" altLang="zh-CN" sz="2800" dirty="0" smtClean="0"/>
              <a:t> </a:t>
            </a:r>
            <a:r>
              <a:rPr lang="en-US" altLang="en-US" sz="2800" dirty="0" smtClean="0">
                <a:ea typeface="宋体" panose="02010600030101010101" pitchFamily="2" charset="-122"/>
              </a:rPr>
              <a:t>dangerous experiences while he travels. The story is a metaphor for distance and miscommunication in failed</a:t>
            </a:r>
            <a:r>
              <a:rPr lang="en-US" altLang="zh-CN" sz="2800" dirty="0" smtClean="0"/>
              <a:t> </a:t>
            </a:r>
            <a:r>
              <a:rPr lang="en-US" altLang="en-US" sz="2800" dirty="0" smtClean="0">
                <a:ea typeface="宋体" panose="02010600030101010101" pitchFamily="2" charset="-122"/>
              </a:rPr>
              <a:t>relationships.</a:t>
            </a:r>
          </a:p>
          <a:p>
            <a:pPr marL="514350" indent="-514350" algn="just">
              <a:lnSpc>
                <a:spcPct val="95000"/>
              </a:lnSpc>
              <a:buFont typeface="Wingdings" pitchFamily="2" charset="2"/>
              <a:buChar char="Ø"/>
            </a:pPr>
            <a:r>
              <a:rPr lang="en-US" altLang="zh-CN" dirty="0" smtClean="0"/>
              <a:t>The </a:t>
            </a:r>
            <a:r>
              <a:rPr lang="en-US" altLang="zh-CN" dirty="0"/>
              <a:t>novel won the Exclusive Books </a:t>
            </a:r>
            <a:r>
              <a:rPr lang="en-US" altLang="zh-CN" dirty="0" err="1"/>
              <a:t>Boeke</a:t>
            </a:r>
            <a:r>
              <a:rPr lang="en-US" altLang="zh-CN" dirty="0"/>
              <a:t> Prize and a British Book Award. </a:t>
            </a:r>
            <a:endParaRPr lang="zh-CN" altLang="en-US" dirty="0"/>
          </a:p>
          <a:p>
            <a:pPr marL="1587" indent="0" algn="just">
              <a:lnSpc>
                <a:spcPct val="100000"/>
              </a:lnSpc>
              <a:buNone/>
            </a:pPr>
            <a:endParaRPr lang="zh-CN" altLang="en-US" sz="2800" dirty="0" smtClean="0"/>
          </a:p>
        </p:txBody>
      </p:sp>
    </p:spTree>
    <p:extLst>
      <p:ext uri="{BB962C8B-B14F-4D97-AF65-F5344CB8AC3E}">
        <p14:creationId xmlns:p14="http://schemas.microsoft.com/office/powerpoint/2010/main" val="6536858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3076" name="Picture 4"/>
          <p:cNvPicPr>
            <a:picLocks noChangeAspect="1" noChangeArrowheads="1"/>
          </p:cNvPicPr>
          <p:nvPr/>
        </p:nvPicPr>
        <p:blipFill>
          <a:blip r:embed="rId2"/>
          <a:srcRect/>
          <a:stretch>
            <a:fillRect/>
          </a:stretch>
        </p:blipFill>
        <p:spPr bwMode="auto">
          <a:xfrm>
            <a:off x="732526" y="1609981"/>
            <a:ext cx="4434431" cy="4698791"/>
          </a:xfrm>
          <a:prstGeom prst="rect">
            <a:avLst/>
          </a:prstGeom>
          <a:noFill/>
          <a:ln w="9525">
            <a:noFill/>
            <a:miter lim="800000"/>
            <a:headEnd/>
            <a:tailEnd/>
          </a:ln>
          <a:effectLst/>
        </p:spPr>
      </p:pic>
      <p:sp>
        <p:nvSpPr>
          <p:cNvPr id="12" name="TextBox 11"/>
          <p:cNvSpPr txBox="1"/>
          <p:nvPr/>
        </p:nvSpPr>
        <p:spPr>
          <a:xfrm>
            <a:off x="1402339" y="6273454"/>
            <a:ext cx="3220528" cy="523220"/>
          </a:xfrm>
          <a:prstGeom prst="rect">
            <a:avLst/>
          </a:prstGeom>
          <a:noFill/>
        </p:spPr>
        <p:txBody>
          <a:bodyPr wrap="square" rtlCol="0">
            <a:spAutoFit/>
          </a:bodyPr>
          <a:lstStyle/>
          <a:p>
            <a:r>
              <a:rPr lang="en-US" altLang="zh-CN" sz="2800" dirty="0" smtClean="0">
                <a:solidFill>
                  <a:schemeClr val="accent6">
                    <a:lumMod val="50000"/>
                  </a:schemeClr>
                </a:solidFill>
              </a:rPr>
              <a:t>Chinese Edition</a:t>
            </a:r>
            <a:endParaRPr lang="zh-CN" altLang="en-US" sz="2800" dirty="0">
              <a:solidFill>
                <a:schemeClr val="accent6">
                  <a:lumMod val="50000"/>
                </a:schemeClr>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616" y="2081817"/>
            <a:ext cx="487680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内容占位符 1"/>
          <p:cNvSpPr>
            <a:spLocks noGrp="1"/>
          </p:cNvSpPr>
          <p:nvPr>
            <p:ph idx="4294967295"/>
          </p:nvPr>
        </p:nvSpPr>
        <p:spPr bwMode="auto">
          <a:xfrm>
            <a:off x="5452891" y="1403920"/>
            <a:ext cx="6115789" cy="589022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a:lnSpc>
                <a:spcPct val="100000"/>
              </a:lnSpc>
              <a:buFont typeface="Arial" panose="020B0604020202020204" pitchFamily="34" charset="0"/>
              <a:buNone/>
            </a:pPr>
            <a:r>
              <a:rPr lang="en-US" altLang="zh-CN" b="1" i="1" dirty="0" smtClean="0">
                <a:solidFill>
                  <a:schemeClr val="accent6">
                    <a:lumMod val="50000"/>
                  </a:schemeClr>
                </a:solidFill>
              </a:rPr>
              <a:t>   The Time Traveler’s Wife </a:t>
            </a:r>
            <a:r>
              <a:rPr lang="en-US" altLang="zh-CN" dirty="0" smtClean="0">
                <a:solidFill>
                  <a:schemeClr val="accent6">
                    <a:lumMod val="50000"/>
                  </a:schemeClr>
                </a:solidFill>
              </a:rPr>
              <a:t>(film edition)</a:t>
            </a:r>
            <a:endParaRPr lang="zh-CN" altLang="en-US" dirty="0" smtClean="0">
              <a:solidFill>
                <a:schemeClr val="accent6">
                  <a:lumMod val="50000"/>
                </a:schemeClr>
              </a:solidFill>
            </a:endParaRPr>
          </a:p>
          <a:p>
            <a:pPr marL="1587" indent="0" algn="just">
              <a:lnSpc>
                <a:spcPct val="100000"/>
              </a:lnSpc>
              <a:buNone/>
            </a:pPr>
            <a:endParaRPr lang="zh-CN" altLang="en-US" sz="2800" dirty="0" smtClean="0"/>
          </a:p>
        </p:txBody>
      </p:sp>
    </p:spTree>
    <p:extLst>
      <p:ext uri="{BB962C8B-B14F-4D97-AF65-F5344CB8AC3E}">
        <p14:creationId xmlns:p14="http://schemas.microsoft.com/office/powerpoint/2010/main" val="310248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8" name="内容占位符 1"/>
          <p:cNvSpPr>
            <a:spLocks noGrp="1"/>
          </p:cNvSpPr>
          <p:nvPr>
            <p:ph idx="4294967295"/>
          </p:nvPr>
        </p:nvSpPr>
        <p:spPr bwMode="auto">
          <a:xfrm>
            <a:off x="282536" y="1665519"/>
            <a:ext cx="7091608" cy="60460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eaLnBrk="1" hangingPunct="1">
              <a:buSzPct val="120000"/>
              <a:buFont typeface="Arial" panose="020B0604020202020204" pitchFamily="34" charset="0"/>
              <a:buNone/>
            </a:pPr>
            <a:r>
              <a:rPr lang="en-US" altLang="zh-CN" sz="3200" b="1" dirty="0" smtClean="0"/>
              <a:t>Audrey </a:t>
            </a:r>
            <a:r>
              <a:rPr lang="en-US" altLang="zh-CN" sz="3200" b="1" dirty="0" err="1" smtClean="0"/>
              <a:t>Niffenegger</a:t>
            </a:r>
            <a:r>
              <a:rPr lang="en-US" altLang="zh-CN" sz="3200" b="1" dirty="0" smtClean="0"/>
              <a:t>                                </a:t>
            </a:r>
          </a:p>
          <a:p>
            <a:pPr marL="180975" indent="-179388" eaLnBrk="1" hangingPunct="1">
              <a:buSzPct val="120000"/>
              <a:buFont typeface="Arial" panose="020B0604020202020204" pitchFamily="34" charset="0"/>
              <a:buNone/>
            </a:pPr>
            <a:r>
              <a:rPr lang="en-US" altLang="zh-CN" sz="3200" b="1" dirty="0">
                <a:solidFill>
                  <a:schemeClr val="hlink"/>
                </a:solidFill>
                <a:latin typeface="宋体" panose="02010600030101010101" pitchFamily="2" charset="-122"/>
              </a:rPr>
              <a:t> </a:t>
            </a:r>
            <a:r>
              <a:rPr lang="en-US" altLang="zh-CN" sz="3200" b="1" dirty="0" smtClean="0">
                <a:solidFill>
                  <a:schemeClr val="hlink"/>
                </a:solidFill>
                <a:latin typeface="宋体" panose="02010600030101010101" pitchFamily="2" charset="-122"/>
              </a:rPr>
              <a:t> </a:t>
            </a:r>
            <a:r>
              <a:rPr lang="zh-CN" altLang="en-US" sz="2400" dirty="0" smtClean="0">
                <a:solidFill>
                  <a:schemeClr val="hlink"/>
                </a:solidFill>
                <a:latin typeface="宋体" panose="02010600030101010101" pitchFamily="2" charset="-122"/>
              </a:rPr>
              <a:t>奥黛丽</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尼芬格 </a:t>
            </a:r>
            <a:endParaRPr lang="en-US" altLang="zh-CN" sz="2400" dirty="0" smtClean="0">
              <a:solidFill>
                <a:schemeClr val="hlink"/>
              </a:solidFill>
              <a:latin typeface="宋体" panose="02010600030101010101" pitchFamily="2" charset="-122"/>
            </a:endParaRPr>
          </a:p>
          <a:p>
            <a:pPr marL="87313" indent="-87313" algn="just" eaLnBrk="1" hangingPunct="1">
              <a:lnSpc>
                <a:spcPct val="100000"/>
              </a:lnSpc>
              <a:spcBef>
                <a:spcPct val="0"/>
              </a:spcBef>
              <a:buNone/>
            </a:pPr>
            <a:r>
              <a:rPr lang="en-US" altLang="zh-CN" sz="800" b="1" dirty="0" smtClean="0"/>
              <a:t>        </a:t>
            </a:r>
          </a:p>
          <a:p>
            <a:pPr marL="514350" indent="-514350" algn="just" eaLnBrk="1" hangingPunct="1">
              <a:lnSpc>
                <a:spcPct val="120000"/>
              </a:lnSpc>
              <a:buFont typeface="Wingdings" pitchFamily="2" charset="2"/>
              <a:buChar char="Ø"/>
            </a:pPr>
            <a:r>
              <a:rPr lang="en-US" altLang="zh-CN" sz="2800" b="1" dirty="0" smtClean="0"/>
              <a:t>Audrey Niffenegger</a:t>
            </a:r>
            <a:r>
              <a:rPr lang="en-US" altLang="zh-CN" sz="2800" dirty="0" smtClean="0"/>
              <a:t> (1963– )</a:t>
            </a:r>
            <a:r>
              <a:rPr lang="en-US" altLang="zh-CN" sz="2800" dirty="0" smtClean="0">
                <a:solidFill>
                  <a:schemeClr val="hlink"/>
                </a:solidFill>
              </a:rPr>
              <a:t> </a:t>
            </a:r>
            <a:r>
              <a:rPr lang="en-US" altLang="zh-CN" sz="2800" dirty="0" smtClean="0"/>
              <a:t>is a US writer, artist and academic, who teaches writing to visual artists and shows students how to make books by hand. </a:t>
            </a:r>
            <a:r>
              <a:rPr lang="en-US" altLang="zh-CN" sz="2800" i="1" dirty="0" smtClean="0"/>
              <a:t>The Time </a:t>
            </a:r>
            <a:r>
              <a:rPr lang="en-US" altLang="zh-CN" sz="2800" i="1" dirty="0" err="1" smtClean="0"/>
              <a:t>Traveller’s</a:t>
            </a:r>
            <a:r>
              <a:rPr lang="en-US" altLang="zh-CN" sz="2800" i="1" dirty="0" smtClean="0"/>
              <a:t> Wife</a:t>
            </a:r>
            <a:r>
              <a:rPr lang="en-US" altLang="zh-CN" sz="2800" dirty="0" smtClean="0"/>
              <a:t> was her first novel.</a:t>
            </a:r>
          </a:p>
          <a:p>
            <a:pPr marL="514350" indent="-514350" algn="just">
              <a:lnSpc>
                <a:spcPct val="120000"/>
              </a:lnSpc>
              <a:buFont typeface="Wingdings" pitchFamily="2" charset="2"/>
              <a:buChar char="Ø"/>
            </a:pPr>
            <a:r>
              <a:rPr lang="en-US" altLang="zh-CN" dirty="0"/>
              <a:t>She has written </a:t>
            </a:r>
            <a:r>
              <a:rPr lang="en-US" altLang="zh-CN" dirty="0" smtClean="0"/>
              <a:t>graphic novels, </a:t>
            </a:r>
            <a:r>
              <a:rPr lang="en-US" altLang="zh-CN" dirty="0"/>
              <a:t>or "</a:t>
            </a:r>
            <a:r>
              <a:rPr lang="en-US" altLang="zh-CN" dirty="0" smtClean="0"/>
              <a:t>novels </a:t>
            </a:r>
            <a:r>
              <a:rPr lang="en-US" altLang="zh-CN" dirty="0"/>
              <a:t>in pictures" as </a:t>
            </a:r>
            <a:r>
              <a:rPr lang="en-US" altLang="zh-CN" dirty="0" err="1"/>
              <a:t>Niffenegger</a:t>
            </a:r>
            <a:r>
              <a:rPr lang="en-US" altLang="zh-CN" dirty="0"/>
              <a:t> </a:t>
            </a:r>
            <a:r>
              <a:rPr lang="en-US" altLang="zh-CN" dirty="0" smtClean="0"/>
              <a:t>calls.</a:t>
            </a:r>
            <a:endParaRPr lang="zh-CN" altLang="en-US" sz="2800" dirty="0" smtClean="0">
              <a:solidFill>
                <a:schemeClr val="hlink"/>
              </a:solidFill>
              <a:latin typeface="宋体" panose="02010600030101010101" pitchFamily="2" charset="-122"/>
            </a:endParaRPr>
          </a:p>
        </p:txBody>
      </p:sp>
      <p:pic>
        <p:nvPicPr>
          <p:cNvPr id="2" name="图片 1"/>
          <p:cNvPicPr>
            <a:picLocks noChangeAspect="1"/>
          </p:cNvPicPr>
          <p:nvPr/>
        </p:nvPicPr>
        <p:blipFill>
          <a:blip r:embed="rId2" cstate="print"/>
          <a:stretch>
            <a:fillRect/>
          </a:stretch>
        </p:blipFill>
        <p:spPr>
          <a:xfrm>
            <a:off x="3870945" y="1850553"/>
            <a:ext cx="2317767" cy="424187"/>
          </a:xfrm>
          <a:prstGeom prst="rect">
            <a:avLst/>
          </a:prstGeom>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0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311" y="2222407"/>
            <a:ext cx="3127754" cy="3416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7392" y="1304248"/>
            <a:ext cx="2143125" cy="2626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4144" y="4964805"/>
            <a:ext cx="2969620" cy="1770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7374144" y="6376914"/>
            <a:ext cx="2886816" cy="369332"/>
          </a:xfrm>
          <a:prstGeom prst="rect">
            <a:avLst/>
          </a:prstGeom>
        </p:spPr>
        <p:txBody>
          <a:bodyPr wrap="none">
            <a:spAutoFit/>
          </a:bodyPr>
          <a:lstStyle/>
          <a:p>
            <a:r>
              <a:rPr lang="en-US" altLang="zh-CN" b="1" dirty="0">
                <a:solidFill>
                  <a:schemeClr val="bg1"/>
                </a:solidFill>
              </a:rPr>
              <a:t>The Three Incestuous Sisters</a:t>
            </a:r>
            <a:endParaRPr lang="zh-CN" altLang="en-US" b="1" dirty="0">
              <a:solidFill>
                <a:schemeClr val="bg1"/>
              </a:solidFill>
            </a:endParaRPr>
          </a:p>
        </p:txBody>
      </p:sp>
    </p:spTree>
    <p:extLst>
      <p:ext uri="{BB962C8B-B14F-4D97-AF65-F5344CB8AC3E}">
        <p14:creationId xmlns:p14="http://schemas.microsoft.com/office/powerpoint/2010/main" val="2919090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476518" y="1593127"/>
            <a:ext cx="8501846" cy="5993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79388" algn="just" eaLnBrk="1" hangingPunct="1">
              <a:buSzPct val="120000"/>
              <a:buFont typeface="Arial" panose="020B0604020202020204" pitchFamily="34" charset="0"/>
              <a:buNone/>
            </a:pPr>
            <a:r>
              <a:rPr lang="en-US" altLang="zh-CN" sz="3200" b="1" i="1" dirty="0" smtClean="0"/>
              <a:t>Salmon Fishing in the Yemen</a:t>
            </a:r>
            <a:r>
              <a:rPr lang="en-US" altLang="zh-CN" sz="3200" b="1" dirty="0" smtClean="0"/>
              <a:t>    </a:t>
            </a:r>
          </a:p>
          <a:p>
            <a:pPr marL="180975" indent="-179388" algn="just" eaLnBrk="1" hangingPunct="1">
              <a:buSzPct val="120000"/>
              <a:buFont typeface="Arial" panose="020B0604020202020204" pitchFamily="34" charset="0"/>
              <a:buNone/>
            </a:pP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到也门钓鲑鱼</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（保罗</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托迪的小说）</a:t>
            </a:r>
            <a:endParaRPr lang="en-US" altLang="zh-CN" sz="2400" dirty="0">
              <a:solidFill>
                <a:schemeClr val="hlink"/>
              </a:solidFill>
              <a:latin typeface="宋体" panose="02010600030101010101" pitchFamily="2" charset="-122"/>
            </a:endParaRPr>
          </a:p>
          <a:p>
            <a:pPr marL="180975" indent="-179388" algn="just" eaLnBrk="1" hangingPunct="1">
              <a:buSzPct val="120000"/>
              <a:buFont typeface="Arial" panose="020B0604020202020204" pitchFamily="34" charset="0"/>
              <a:buNone/>
            </a:pPr>
            <a:endParaRPr lang="zh-CN" altLang="en-US" sz="1000" dirty="0" smtClean="0">
              <a:solidFill>
                <a:schemeClr val="hlink"/>
              </a:solidFill>
              <a:latin typeface="宋体" panose="02010600030101010101" pitchFamily="2" charset="-122"/>
            </a:endParaRPr>
          </a:p>
          <a:p>
            <a:pPr marL="514350" indent="-514350" algn="just" eaLnBrk="1" hangingPunct="1">
              <a:lnSpc>
                <a:spcPct val="95000"/>
              </a:lnSpc>
              <a:spcBef>
                <a:spcPct val="0"/>
              </a:spcBef>
              <a:buFont typeface="Wingdings" pitchFamily="2" charset="2"/>
              <a:buChar char="Ø"/>
            </a:pPr>
            <a:r>
              <a:rPr lang="en-US" altLang="zh-CN" sz="2800" spc="-150" dirty="0" smtClean="0"/>
              <a:t>It is a novel by British writer Paul </a:t>
            </a:r>
            <a:r>
              <a:rPr lang="en-US" altLang="zh-CN" sz="2800" spc="-150" dirty="0" err="1" smtClean="0"/>
              <a:t>Torday</a:t>
            </a:r>
            <a:r>
              <a:rPr lang="en-US" altLang="zh-CN" sz="2800" spc="-150" dirty="0" smtClean="0"/>
              <a:t>, which is a political satire and comedy about a dull civil servant who becomes involved in a plan to populate the desert with Scottish salmon. Politicians manage the media to spin this as a plan they support in order to divert attention from problems in the Middle East. There are themes of cynicism and belief, and East-West culture clashes.</a:t>
            </a:r>
          </a:p>
          <a:p>
            <a:pPr marL="514350" indent="-514350" algn="just" eaLnBrk="1" hangingPunct="1">
              <a:lnSpc>
                <a:spcPct val="95000"/>
              </a:lnSpc>
              <a:spcBef>
                <a:spcPct val="0"/>
              </a:spcBef>
              <a:buFont typeface="Wingdings" pitchFamily="2" charset="2"/>
              <a:buChar char="Ø"/>
            </a:pPr>
            <a:r>
              <a:rPr lang="en-US" altLang="zh-CN" spc="-150" dirty="0" smtClean="0"/>
              <a:t>The </a:t>
            </a:r>
            <a:r>
              <a:rPr lang="en-US" altLang="zh-CN" spc="-150" dirty="0"/>
              <a:t>book was the winner of the 2007 Bollinger Everyman Wodehouse Prize for comic writing and was </a:t>
            </a:r>
            <a:r>
              <a:rPr lang="en-US" altLang="zh-CN" spc="-150" dirty="0" err="1"/>
              <a:t>serialised</a:t>
            </a:r>
            <a:r>
              <a:rPr lang="en-US" altLang="zh-CN" spc="-150" dirty="0"/>
              <a:t> on BBC Radio 4. It won the </a:t>
            </a:r>
            <a:r>
              <a:rPr lang="en-US" altLang="zh-CN" spc="-150" dirty="0" err="1"/>
              <a:t>Waverton</a:t>
            </a:r>
            <a:r>
              <a:rPr lang="en-US" altLang="zh-CN" spc="-150" dirty="0"/>
              <a:t> Good Read Award in 2008.</a:t>
            </a:r>
            <a:r>
              <a:rPr lang="en-US" altLang="zh-CN" sz="2700" spc="-150" dirty="0"/>
              <a:t> </a:t>
            </a:r>
            <a:endParaRPr lang="zh-CN" altLang="en-US" sz="2700" spc="-150" dirty="0"/>
          </a:p>
          <a:p>
            <a:pPr algn="just" eaLnBrk="1" hangingPunct="1">
              <a:lnSpc>
                <a:spcPct val="100000"/>
              </a:lnSpc>
              <a:spcBef>
                <a:spcPct val="0"/>
              </a:spcBef>
              <a:buFont typeface="Wingdings" panose="05000000000000000000" pitchFamily="2" charset="2"/>
              <a:buChar char="Ø"/>
            </a:pPr>
            <a:endParaRPr lang="zh-CN" altLang="en-US" dirty="0" smtClean="0"/>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7075" y="2103549"/>
            <a:ext cx="2667000" cy="4245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8729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内容占位符 1"/>
          <p:cNvSpPr>
            <a:spLocks noGrp="1"/>
          </p:cNvSpPr>
          <p:nvPr>
            <p:ph idx="4294967295"/>
          </p:nvPr>
        </p:nvSpPr>
        <p:spPr bwMode="auto">
          <a:xfrm>
            <a:off x="639733" y="1641385"/>
            <a:ext cx="11758329" cy="5873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20000"/>
              <a:buFont typeface="Arial" panose="020B0604020202020204" pitchFamily="34" charset="0"/>
              <a:buNone/>
            </a:pPr>
            <a:r>
              <a:rPr lang="en-US" altLang="zh-CN" sz="3200" b="1" dirty="0" smtClean="0"/>
              <a:t>Paul </a:t>
            </a:r>
            <a:r>
              <a:rPr lang="en-US" altLang="zh-CN" sz="3200" b="1" dirty="0" err="1" smtClean="0"/>
              <a:t>Torday</a:t>
            </a:r>
            <a:r>
              <a:rPr lang="en-US" altLang="zh-CN" sz="3200" b="1" dirty="0" smtClean="0"/>
              <a:t>                 </a:t>
            </a:r>
            <a:r>
              <a:rPr lang="zh-CN" altLang="en-US" sz="2400" dirty="0" smtClean="0">
                <a:solidFill>
                  <a:schemeClr val="hlink"/>
                </a:solidFill>
                <a:latin typeface="宋体" panose="02010600030101010101" pitchFamily="2" charset="-122"/>
              </a:rPr>
              <a:t>保罗</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托迪</a:t>
            </a:r>
            <a:endParaRPr lang="en-US" altLang="zh-CN" sz="2400" dirty="0" smtClean="0">
              <a:solidFill>
                <a:schemeClr val="hlink"/>
              </a:solidFill>
              <a:latin typeface="宋体" panose="02010600030101010101" pitchFamily="2" charset="-122"/>
            </a:endParaRPr>
          </a:p>
          <a:p>
            <a:pPr eaLnBrk="1" hangingPunct="1">
              <a:buSzPct val="120000"/>
              <a:buFont typeface="Arial" panose="020B0604020202020204" pitchFamily="34" charset="0"/>
              <a:buNone/>
            </a:pPr>
            <a:endParaRPr lang="en-US" altLang="zh-CN" sz="800" dirty="0" smtClean="0">
              <a:solidFill>
                <a:schemeClr val="hlink"/>
              </a:solidFill>
              <a:latin typeface="宋体" panose="02010600030101010101" pitchFamily="2" charset="-122"/>
            </a:endParaRPr>
          </a:p>
          <a:p>
            <a:pPr eaLnBrk="1" hangingPunct="1">
              <a:buSzPct val="120000"/>
              <a:buFont typeface="Arial" panose="020B0604020202020204" pitchFamily="34" charset="0"/>
              <a:buNone/>
            </a:pPr>
            <a:endParaRPr lang="zh-CN" altLang="en-US" sz="2800" dirty="0" smtClean="0"/>
          </a:p>
        </p:txBody>
      </p:sp>
      <p:pic>
        <p:nvPicPr>
          <p:cNvPr id="2" name="图片 1"/>
          <p:cNvPicPr>
            <a:picLocks noChangeAspect="1"/>
          </p:cNvPicPr>
          <p:nvPr/>
        </p:nvPicPr>
        <p:blipFill>
          <a:blip r:embed="rId2" cstate="print"/>
          <a:stretch>
            <a:fillRect/>
          </a:stretch>
        </p:blipFill>
        <p:spPr>
          <a:xfrm>
            <a:off x="2783476" y="1705108"/>
            <a:ext cx="1067306" cy="364976"/>
          </a:xfrm>
          <a:prstGeom prst="rect">
            <a:avLst/>
          </a:prstGeom>
        </p:spPr>
      </p:pic>
      <p:sp>
        <p:nvSpPr>
          <p:cNvPr id="11" name="内容占位符 1"/>
          <p:cNvSpPr>
            <a:spLocks noGrp="1"/>
          </p:cNvSpPr>
          <p:nvPr>
            <p:ph idx="4294967295"/>
          </p:nvPr>
        </p:nvSpPr>
        <p:spPr bwMode="auto">
          <a:xfrm>
            <a:off x="1" y="2314531"/>
            <a:ext cx="7898772" cy="54612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14350" lvl="0" indent="-514350" eaLnBrk="1" hangingPunct="1">
              <a:lnSpc>
                <a:spcPct val="100000"/>
              </a:lnSpc>
              <a:spcBef>
                <a:spcPct val="0"/>
              </a:spcBef>
              <a:buFont typeface="Wingdings" pitchFamily="2" charset="2"/>
              <a:buChar char="Ø"/>
              <a:defRPr/>
            </a:pPr>
            <a:r>
              <a:rPr lang="en-US" altLang="zh-CN" b="1" dirty="0" smtClean="0">
                <a:solidFill>
                  <a:prstClr val="black"/>
                </a:solidFill>
                <a:latin typeface="Calibri" panose="020F0502020204030204" pitchFamily="34" charset="0"/>
              </a:rPr>
              <a:t>Paul </a:t>
            </a:r>
            <a:r>
              <a:rPr lang="en-US" altLang="zh-CN" b="1" dirty="0" err="1">
                <a:solidFill>
                  <a:prstClr val="black"/>
                </a:solidFill>
                <a:latin typeface="Calibri" panose="020F0502020204030204" pitchFamily="34" charset="0"/>
              </a:rPr>
              <a:t>Torday</a:t>
            </a:r>
            <a:r>
              <a:rPr lang="en-US" altLang="zh-CN" dirty="0">
                <a:solidFill>
                  <a:prstClr val="black"/>
                </a:solidFill>
                <a:latin typeface="Calibri" panose="020F0502020204030204" pitchFamily="34" charset="0"/>
              </a:rPr>
              <a:t> </a:t>
            </a:r>
            <a:r>
              <a:rPr lang="en-US" altLang="zh-CN" dirty="0" smtClean="0">
                <a:solidFill>
                  <a:prstClr val="black"/>
                </a:solidFill>
                <a:latin typeface="Calibri" panose="020F0502020204030204" pitchFamily="34" charset="0"/>
              </a:rPr>
              <a:t>(1946—2013) is </a:t>
            </a:r>
            <a:r>
              <a:rPr lang="en-US" altLang="zh-CN" dirty="0">
                <a:solidFill>
                  <a:prstClr val="black"/>
                </a:solidFill>
                <a:latin typeface="Calibri" panose="020F0502020204030204" pitchFamily="34" charset="0"/>
              </a:rPr>
              <a:t>a British writer and educated at Pembroke College, Oxford and his first novel, </a:t>
            </a:r>
            <a:r>
              <a:rPr lang="en-US" altLang="zh-CN" i="1" dirty="0">
                <a:solidFill>
                  <a:prstClr val="black"/>
                </a:solidFill>
                <a:latin typeface="Calibri" panose="020F0502020204030204" pitchFamily="34" charset="0"/>
              </a:rPr>
              <a:t>Salmon Fishing in the Yemen</a:t>
            </a:r>
            <a:r>
              <a:rPr lang="en-US" altLang="zh-CN" dirty="0">
                <a:solidFill>
                  <a:prstClr val="black"/>
                </a:solidFill>
                <a:latin typeface="Calibri" panose="020F0502020204030204" pitchFamily="34" charset="0"/>
              </a:rPr>
              <a:t>, was published at the age of 59. Prior to that he was </a:t>
            </a:r>
            <a:r>
              <a:rPr lang="en-US" altLang="zh-CN" dirty="0" smtClean="0">
                <a:solidFill>
                  <a:prstClr val="black"/>
                </a:solidFill>
                <a:latin typeface="Calibri" panose="020F0502020204030204" pitchFamily="34" charset="0"/>
              </a:rPr>
              <a:t>a successful </a:t>
            </a:r>
            <a:r>
              <a:rPr lang="en-US" altLang="zh-CN" dirty="0">
                <a:solidFill>
                  <a:prstClr val="black"/>
                </a:solidFill>
                <a:latin typeface="Calibri" panose="020F0502020204030204" pitchFamily="34" charset="0"/>
              </a:rPr>
              <a:t>businessman living in Northumberland. The inspiration for the novel stemmed from </a:t>
            </a:r>
            <a:r>
              <a:rPr lang="en-US" altLang="zh-CN" dirty="0" err="1" smtClean="0">
                <a:solidFill>
                  <a:prstClr val="black"/>
                </a:solidFill>
                <a:latin typeface="Calibri" panose="020F0502020204030204" pitchFamily="34" charset="0"/>
              </a:rPr>
              <a:t>Torday’s</a:t>
            </a:r>
            <a:r>
              <a:rPr lang="en-US" altLang="zh-CN" dirty="0" smtClean="0">
                <a:solidFill>
                  <a:prstClr val="black"/>
                </a:solidFill>
                <a:latin typeface="Calibri" panose="020F0502020204030204" pitchFamily="34" charset="0"/>
              </a:rPr>
              <a:t> </a:t>
            </a:r>
            <a:r>
              <a:rPr lang="en-US" altLang="zh-CN" dirty="0">
                <a:solidFill>
                  <a:prstClr val="black"/>
                </a:solidFill>
                <a:latin typeface="Calibri" panose="020F0502020204030204" pitchFamily="34" charset="0"/>
              </a:rPr>
              <a:t>interest in both fly fishing and the Middle East. In 2008 he was nominated for Best Newcomer at the Galaxy British Book Awards.</a:t>
            </a:r>
            <a:endParaRPr lang="zh-CN" altLang="en-US" dirty="0">
              <a:solidFill>
                <a:prstClr val="black"/>
              </a:solidFill>
              <a:latin typeface="Calibri" panose="020F0502020204030204" pitchFamily="34" charset="0"/>
            </a:endParaRPr>
          </a:p>
          <a:p>
            <a:pPr eaLnBrk="1" hangingPunct="1">
              <a:buSzPct val="120000"/>
              <a:buFont typeface="Arial" panose="020B0604020202020204" pitchFamily="34" charset="0"/>
              <a:buNone/>
            </a:pPr>
            <a:endParaRPr lang="zh-CN" altLang="en-US" sz="2800" dirty="0" smtClean="0"/>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8773" y="2328461"/>
            <a:ext cx="3904713" cy="3402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560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a:solidFill>
                  <a:schemeClr val="accent2">
                    <a:lumMod val="20000"/>
                    <a:lumOff val="80000"/>
                  </a:schemeClr>
                </a:solidFill>
              </a:rPr>
              <a:t>Text Organization </a:t>
            </a:r>
            <a:endParaRPr lang="en-US" altLang="zh-CN" b="1" dirty="0" smtClean="0">
              <a:solidFill>
                <a:schemeClr val="accent2">
                  <a:lumMod val="20000"/>
                  <a:lumOff val="80000"/>
                </a:schemeClr>
              </a:solidFill>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211" y="2530698"/>
            <a:ext cx="4063284" cy="3837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945746" y="2985747"/>
            <a:ext cx="4917584" cy="3046988"/>
          </a:xfrm>
          <a:prstGeom prst="rect">
            <a:avLst/>
          </a:prstGeom>
        </p:spPr>
        <p:txBody>
          <a:bodyPr wrap="square">
            <a:spAutoFit/>
          </a:bodyPr>
          <a:lstStyle/>
          <a:p>
            <a:r>
              <a:rPr lang="en-US" altLang="zh-CN" sz="3200" dirty="0"/>
              <a:t>Like Lewis Carroll’s Alice, who falls into a rabbit hole and discovers a mysterious wonderland, when we pick up a book we are about to enter a new world. </a:t>
            </a:r>
            <a:endParaRPr lang="zh-CN" altLang="en-US" sz="3200" dirty="0"/>
          </a:p>
        </p:txBody>
      </p:sp>
      <p:sp>
        <p:nvSpPr>
          <p:cNvPr id="8" name="AutoShape 3"/>
          <p:cNvSpPr>
            <a:spLocks noChangeArrowheads="1"/>
          </p:cNvSpPr>
          <p:nvPr/>
        </p:nvSpPr>
        <p:spPr bwMode="auto">
          <a:xfrm>
            <a:off x="4539355" y="1350508"/>
            <a:ext cx="2624464" cy="900394"/>
          </a:xfrm>
          <a:prstGeom prst="roundRect">
            <a:avLst/>
          </a:prstGeom>
          <a:solidFill>
            <a:schemeClr val="accent2">
              <a:lumMod val="75000"/>
            </a:schemeClr>
          </a:solidFill>
          <a:ln w="25400">
            <a:solidFill>
              <a:schemeClr val="accent2">
                <a:lumMod val="75000"/>
              </a:schemeClr>
            </a:solid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00000"/>
              </a:lnSpc>
              <a:spcBef>
                <a:spcPts val="0"/>
              </a:spcBef>
              <a:spcAft>
                <a:spcPts val="0"/>
              </a:spcAft>
              <a:buClr>
                <a:srgbClr val="FF0000"/>
              </a:buClr>
              <a:buSzPct val="70000"/>
              <a:defRPr/>
            </a:pPr>
            <a:endParaRPr lang="zh-CN" altLang="zh-CN" sz="1600">
              <a:solidFill>
                <a:schemeClr val="bg1"/>
              </a:solidFill>
              <a:latin typeface="微软雅黑" pitchFamily="34" charset="-122"/>
              <a:ea typeface="微软雅黑" pitchFamily="34" charset="-122"/>
            </a:endParaRPr>
          </a:p>
        </p:txBody>
      </p:sp>
      <p:sp>
        <p:nvSpPr>
          <p:cNvPr id="9" name="Text Box 34"/>
          <p:cNvSpPr txBox="1">
            <a:spLocks noChangeArrowheads="1"/>
          </p:cNvSpPr>
          <p:nvPr/>
        </p:nvSpPr>
        <p:spPr bwMode="auto">
          <a:xfrm>
            <a:off x="4235149" y="1545641"/>
            <a:ext cx="3129165" cy="683264"/>
          </a:xfrm>
          <a:prstGeom prst="rect">
            <a:avLst/>
          </a:prstGeom>
          <a:noFill/>
          <a:ln>
            <a:noFill/>
          </a:ln>
          <a:effectLst>
            <a:outerShdw blurRad="50800" dist="38100" dir="2700000" algn="tl" rotWithShape="0">
              <a:prstClr val="black">
                <a:alpha val="40000"/>
              </a:prstClr>
            </a:outerShdw>
          </a:effectLst>
        </p:spPr>
        <p:txBody>
          <a:bodyPr wrap="square">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algn="ctr" eaLnBrk="1" hangingPunct="1">
              <a:lnSpc>
                <a:spcPct val="80000"/>
              </a:lnSpc>
            </a:pPr>
            <a:r>
              <a:rPr lang="en-US" altLang="zh-CN" dirty="0">
                <a:solidFill>
                  <a:schemeClr val="bg1"/>
                </a:solidFill>
              </a:rPr>
              <a:t>   Introduction</a:t>
            </a:r>
          </a:p>
          <a:p>
            <a:pPr algn="ctr" eaLnBrk="1" hangingPunct="1">
              <a:lnSpc>
                <a:spcPct val="80000"/>
              </a:lnSpc>
            </a:pPr>
            <a:r>
              <a:rPr lang="en-US" altLang="zh-CN" dirty="0">
                <a:solidFill>
                  <a:schemeClr val="bg1"/>
                </a:solidFill>
              </a:rPr>
              <a:t>    </a:t>
            </a:r>
            <a:r>
              <a:rPr lang="en-US" altLang="zh-CN" dirty="0" smtClean="0">
                <a:solidFill>
                  <a:schemeClr val="bg1"/>
                </a:solidFill>
              </a:rPr>
              <a:t>(Para. </a:t>
            </a:r>
            <a:r>
              <a:rPr lang="en-US" altLang="zh-CN" dirty="0">
                <a:solidFill>
                  <a:schemeClr val="bg1"/>
                </a:solidFill>
              </a:rPr>
              <a:t>1)</a:t>
            </a:r>
          </a:p>
        </p:txBody>
      </p:sp>
    </p:spTree>
    <p:extLst>
      <p:ext uri="{BB962C8B-B14F-4D97-AF65-F5344CB8AC3E}">
        <p14:creationId xmlns:p14="http://schemas.microsoft.com/office/powerpoint/2010/main" val="375890948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Text Box 10"/>
          <p:cNvSpPr txBox="1">
            <a:spLocks noChangeArrowheads="1"/>
          </p:cNvSpPr>
          <p:nvPr/>
        </p:nvSpPr>
        <p:spPr bwMode="auto">
          <a:xfrm>
            <a:off x="462719" y="1640392"/>
            <a:ext cx="11787236" cy="584775"/>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marL="261938" indent="-261938" eaLnBrk="0" hangingPunct="0">
              <a:defRPr sz="2000">
                <a:solidFill>
                  <a:schemeClr val="tx1"/>
                </a:solidFill>
                <a:latin typeface="Calibri" pitchFamily="34" charset="0"/>
                <a:ea typeface="宋体" pitchFamily="2" charset="-122"/>
              </a:defRPr>
            </a:lvl1pPr>
            <a:lvl2pPr eaLnBrk="0" hangingPunct="0">
              <a:defRPr sz="2000">
                <a:solidFill>
                  <a:schemeClr val="tx1"/>
                </a:solidFill>
                <a:latin typeface="Calibri" pitchFamily="34" charset="0"/>
                <a:ea typeface="宋体" pitchFamily="2" charset="-122"/>
              </a:defRPr>
            </a:lvl2pPr>
            <a:lvl3pPr eaLnBrk="0" hangingPunct="0">
              <a:defRPr sz="2000">
                <a:solidFill>
                  <a:schemeClr val="tx1"/>
                </a:solidFill>
                <a:latin typeface="Calibri" pitchFamily="34" charset="0"/>
                <a:ea typeface="宋体" pitchFamily="2" charset="-122"/>
              </a:defRPr>
            </a:lvl3pPr>
            <a:lvl4pPr eaLnBrk="0" hangingPunct="0">
              <a:defRPr sz="2000">
                <a:solidFill>
                  <a:schemeClr val="tx1"/>
                </a:solidFill>
                <a:latin typeface="Calibri" pitchFamily="34" charset="0"/>
                <a:ea typeface="宋体" pitchFamily="2" charset="-122"/>
              </a:defRPr>
            </a:lvl4pPr>
            <a:lvl5pPr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marL="0" indent="0" eaLnBrk="1" hangingPunct="1">
              <a:defRPr/>
            </a:pPr>
            <a:r>
              <a:rPr lang="en-US" altLang="zh-CN" sz="3200" b="1" dirty="0" smtClean="0"/>
              <a:t>E. M. Forster                  </a:t>
            </a:r>
            <a:r>
              <a:rPr lang="en-US" altLang="zh-CN" sz="2400" dirty="0" smtClean="0">
                <a:solidFill>
                  <a:schemeClr val="hlink"/>
                </a:solidFill>
                <a:latin typeface="+mn-ea"/>
                <a:ea typeface="+mn-ea"/>
              </a:rPr>
              <a:t>E</a:t>
            </a:r>
            <a:r>
              <a:rPr lang="en-US" altLang="zh-CN" sz="2400" dirty="0">
                <a:solidFill>
                  <a:schemeClr val="hlink"/>
                </a:solidFill>
                <a:latin typeface="+mn-ea"/>
                <a:ea typeface="+mn-ea"/>
              </a:rPr>
              <a:t>. </a:t>
            </a:r>
            <a:r>
              <a:rPr lang="en-US" altLang="zh-CN" sz="2400" dirty="0" smtClean="0">
                <a:solidFill>
                  <a:schemeClr val="hlink"/>
                </a:solidFill>
                <a:latin typeface="+mn-ea"/>
                <a:ea typeface="+mn-ea"/>
              </a:rPr>
              <a:t>M.</a:t>
            </a:r>
            <a:r>
              <a:rPr lang="zh-CN" altLang="en-US" sz="2400" dirty="0" smtClean="0">
                <a:solidFill>
                  <a:schemeClr val="hlink"/>
                </a:solidFill>
                <a:latin typeface="+mn-ea"/>
                <a:ea typeface="+mn-ea"/>
              </a:rPr>
              <a:t>福斯特</a:t>
            </a:r>
            <a:endParaRPr lang="zh-CN" altLang="en-US" sz="2400" dirty="0">
              <a:solidFill>
                <a:schemeClr val="hlink"/>
              </a:solidFill>
              <a:latin typeface="+mn-ea"/>
              <a:ea typeface="+mn-ea"/>
            </a:endParaRPr>
          </a:p>
        </p:txBody>
      </p:sp>
      <p:pic>
        <p:nvPicPr>
          <p:cNvPr id="2" name="图片 1"/>
          <p:cNvPicPr>
            <a:picLocks noChangeAspect="1"/>
          </p:cNvPicPr>
          <p:nvPr/>
        </p:nvPicPr>
        <p:blipFill>
          <a:blip r:embed="rId2" cstate="print"/>
          <a:stretch>
            <a:fillRect/>
          </a:stretch>
        </p:blipFill>
        <p:spPr>
          <a:xfrm>
            <a:off x="2744829" y="1828800"/>
            <a:ext cx="1371611" cy="303603"/>
          </a:xfrm>
          <a:prstGeom prst="rect">
            <a:avLst/>
          </a:prstGeom>
        </p:spPr>
      </p:pic>
      <p:sp>
        <p:nvSpPr>
          <p:cNvPr id="13" name="TextBox 12"/>
          <p:cNvSpPr txBox="1"/>
          <p:nvPr/>
        </p:nvSpPr>
        <p:spPr>
          <a:xfrm>
            <a:off x="4283865" y="2293387"/>
            <a:ext cx="7249165" cy="4401205"/>
          </a:xfrm>
          <a:prstGeom prst="rect">
            <a:avLst/>
          </a:prstGeom>
          <a:noFill/>
        </p:spPr>
        <p:txBody>
          <a:bodyPr wrap="square" rtlCol="0">
            <a:spAutoFit/>
          </a:bodyPr>
          <a:lstStyle/>
          <a:p>
            <a:pPr marL="514350" indent="-514350" algn="just">
              <a:buFont typeface="Wingdings" pitchFamily="2" charset="2"/>
              <a:buChar char="Ø"/>
            </a:pPr>
            <a:r>
              <a:rPr lang="en-US" altLang="zh-CN" sz="2800" b="1" dirty="0" smtClean="0"/>
              <a:t>Edward Morgan Forster </a:t>
            </a:r>
            <a:r>
              <a:rPr lang="en-US" altLang="zh-CN" sz="2800" dirty="0" smtClean="0"/>
              <a:t>(1879–1970) was a British novelist, short story writer, essayist and librettist. He lived at different periods in Italy, Egypt and India and taught at Cambridge University. His best-known novels include </a:t>
            </a:r>
            <a:r>
              <a:rPr lang="en-US" altLang="zh-CN" sz="2800" i="1" dirty="0" smtClean="0"/>
              <a:t>A Room with a View </a:t>
            </a:r>
            <a:r>
              <a:rPr lang="en-US" altLang="zh-CN" sz="2800" dirty="0" smtClean="0"/>
              <a:t>(1908), </a:t>
            </a:r>
            <a:r>
              <a:rPr lang="en-US" altLang="zh-CN" sz="2800" i="1" dirty="0" smtClean="0"/>
              <a:t>Howards End </a:t>
            </a:r>
            <a:r>
              <a:rPr lang="en-US" altLang="zh-CN" sz="2800" dirty="0" smtClean="0"/>
              <a:t>(1910), </a:t>
            </a:r>
            <a:r>
              <a:rPr lang="en-US" altLang="zh-CN" sz="2800" i="1" dirty="0" smtClean="0"/>
              <a:t>A Passage to India </a:t>
            </a:r>
            <a:r>
              <a:rPr lang="en-US" altLang="zh-CN" sz="2800" dirty="0" smtClean="0"/>
              <a:t>(1924) which have all been made into films. His writing about reading and writing includes a book of lectures, </a:t>
            </a:r>
            <a:r>
              <a:rPr lang="en-US" altLang="zh-CN" sz="2800" i="1" dirty="0" smtClean="0"/>
              <a:t>Aspects of the Novel </a:t>
            </a:r>
            <a:r>
              <a:rPr lang="en-US" altLang="zh-CN" sz="2800" dirty="0" smtClean="0"/>
              <a:t>(1927).</a:t>
            </a:r>
            <a:endParaRPr lang="zh-CN" altLang="en-US" sz="28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1" y="2468452"/>
            <a:ext cx="1981666" cy="2747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4152" y="3251915"/>
            <a:ext cx="2352963" cy="3442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8523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内容占位符 1"/>
          <p:cNvSpPr>
            <a:spLocks noGrp="1"/>
          </p:cNvSpPr>
          <p:nvPr>
            <p:ph idx="4294967295"/>
          </p:nvPr>
        </p:nvSpPr>
        <p:spPr bwMode="auto">
          <a:xfrm>
            <a:off x="2012787" y="1279939"/>
            <a:ext cx="11828361" cy="89470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20000"/>
          </a:bodyPr>
          <a:lstStyle/>
          <a:p>
            <a:pPr>
              <a:buFont typeface="Arial" panose="020B0604020202020204" pitchFamily="34" charset="0"/>
              <a:buNone/>
            </a:pPr>
            <a:r>
              <a:rPr lang="en-US" altLang="zh-CN" sz="3200" b="1" dirty="0" smtClean="0"/>
              <a:t>Thomas Merton                             </a:t>
            </a:r>
          </a:p>
          <a:p>
            <a:pPr>
              <a:buFont typeface="Arial" panose="020B0604020202020204" pitchFamily="34" charset="0"/>
              <a:buNone/>
            </a:pPr>
            <a:r>
              <a:rPr lang="en-US" altLang="zh-CN" sz="3200" b="1" dirty="0" smtClean="0"/>
              <a:t> </a:t>
            </a:r>
            <a:r>
              <a:rPr lang="zh-CN" altLang="en-US" sz="2400" dirty="0" smtClean="0">
                <a:solidFill>
                  <a:schemeClr val="hlink"/>
                </a:solidFill>
              </a:rPr>
              <a:t>托马斯</a:t>
            </a:r>
            <a:r>
              <a:rPr lang="en-US" altLang="zh-CN" sz="2400" dirty="0" smtClean="0">
                <a:solidFill>
                  <a:schemeClr val="hlink"/>
                </a:solidFill>
                <a:latin typeface="宋体" panose="02010600030101010101" pitchFamily="2" charset="-122"/>
              </a:rPr>
              <a:t>·</a:t>
            </a:r>
            <a:r>
              <a:rPr lang="zh-CN" altLang="en-US" sz="2400" dirty="0">
                <a:solidFill>
                  <a:schemeClr val="hlink"/>
                </a:solidFill>
              </a:rPr>
              <a:t>默顿</a:t>
            </a:r>
            <a:r>
              <a:rPr lang="zh-CN" altLang="en-US" sz="2400" dirty="0" smtClean="0">
                <a:solidFill>
                  <a:schemeClr val="hlink"/>
                </a:solidFill>
              </a:rPr>
              <a:t>（美国</a:t>
            </a:r>
            <a:r>
              <a:rPr lang="zh-CN" altLang="en-US" sz="2400" dirty="0">
                <a:solidFill>
                  <a:schemeClr val="hlink"/>
                </a:solidFill>
              </a:rPr>
              <a:t>作家、天主教 特拉普派修道士） </a:t>
            </a:r>
            <a:endParaRPr lang="zh-CN" altLang="en-US" sz="2400" dirty="0" smtClean="0">
              <a:solidFill>
                <a:schemeClr val="hlink"/>
              </a:solidFill>
              <a:latin typeface="宋体" panose="02010600030101010101" pitchFamily="2" charset="-122"/>
            </a:endParaRPr>
          </a:p>
        </p:txBody>
      </p:sp>
      <p:sp>
        <p:nvSpPr>
          <p:cNvPr id="8" name="Text Box 10"/>
          <p:cNvSpPr txBox="1">
            <a:spLocks noChangeArrowheads="1"/>
          </p:cNvSpPr>
          <p:nvPr/>
        </p:nvSpPr>
        <p:spPr bwMode="auto">
          <a:xfrm>
            <a:off x="217172" y="2286445"/>
            <a:ext cx="8211211" cy="4745915"/>
          </a:xfrm>
          <a:prstGeom prst="rect">
            <a:avLst/>
          </a:prstGeom>
          <a:noFill/>
          <a:ln>
            <a:noFill/>
          </a:ln>
          <a:effectLst>
            <a:prstShdw prst="shdw17" dist="17961" dir="2700000">
              <a:schemeClr val="accent1">
                <a:gamma/>
                <a:shade val="60000"/>
                <a:invGamma/>
              </a:schemeClr>
            </a:prstShdw>
          </a:effectLst>
          <a:extLst/>
        </p:spPr>
        <p:txBody>
          <a:bodyPr wrap="square">
            <a:spAutoFit/>
          </a:bodyPr>
          <a:lstStyle>
            <a:lvl1pPr marL="363538" indent="-363538" eaLnBrk="0" hangingPunct="0">
              <a:defRPr sz="2000">
                <a:solidFill>
                  <a:schemeClr val="tx1"/>
                </a:solidFill>
                <a:latin typeface="Calibri" pitchFamily="34" charset="0"/>
                <a:ea typeface="宋体" pitchFamily="2" charset="-122"/>
              </a:defRPr>
            </a:lvl1pPr>
            <a:lvl2pPr marL="542925" eaLnBrk="0" hangingPunct="0">
              <a:defRPr sz="2000">
                <a:solidFill>
                  <a:schemeClr val="tx1"/>
                </a:solidFill>
                <a:latin typeface="Calibri" pitchFamily="34" charset="0"/>
                <a:ea typeface="宋体" pitchFamily="2" charset="-122"/>
              </a:defRPr>
            </a:lvl2pPr>
            <a:lvl3pPr eaLnBrk="0" hangingPunct="0">
              <a:defRPr sz="2000">
                <a:solidFill>
                  <a:schemeClr val="tx1"/>
                </a:solidFill>
                <a:latin typeface="Calibri" pitchFamily="34" charset="0"/>
                <a:ea typeface="宋体" pitchFamily="2" charset="-122"/>
              </a:defRPr>
            </a:lvl3pPr>
            <a:lvl4pPr eaLnBrk="0" hangingPunct="0">
              <a:defRPr sz="2000">
                <a:solidFill>
                  <a:schemeClr val="tx1"/>
                </a:solidFill>
                <a:latin typeface="Calibri" pitchFamily="34" charset="0"/>
                <a:ea typeface="宋体" pitchFamily="2" charset="-122"/>
              </a:defRPr>
            </a:lvl4pPr>
            <a:lvl5pPr eaLnBrk="0" hangingPunct="0">
              <a:defRPr sz="2000">
                <a:solidFill>
                  <a:schemeClr val="tx1"/>
                </a:solidFill>
                <a:latin typeface="Calibri" pitchFamily="34" charset="0"/>
                <a:ea typeface="宋体" pitchFamily="2" charset="-122"/>
              </a:defRPr>
            </a:lvl5pPr>
            <a:lvl6pPr eaLnBrk="0" fontAlgn="base" hangingPunct="0">
              <a:spcBef>
                <a:spcPct val="0"/>
              </a:spcBef>
              <a:spcAft>
                <a:spcPct val="0"/>
              </a:spcAft>
              <a:defRPr sz="2000">
                <a:solidFill>
                  <a:schemeClr val="tx1"/>
                </a:solidFill>
                <a:latin typeface="Calibri" pitchFamily="34" charset="0"/>
                <a:ea typeface="宋体" pitchFamily="2" charset="-122"/>
              </a:defRPr>
            </a:lvl6pPr>
            <a:lvl7pPr eaLnBrk="0" fontAlgn="base" hangingPunct="0">
              <a:spcBef>
                <a:spcPct val="0"/>
              </a:spcBef>
              <a:spcAft>
                <a:spcPct val="0"/>
              </a:spcAft>
              <a:defRPr sz="2000">
                <a:solidFill>
                  <a:schemeClr val="tx1"/>
                </a:solidFill>
                <a:latin typeface="Calibri" pitchFamily="34" charset="0"/>
                <a:ea typeface="宋体" pitchFamily="2" charset="-122"/>
              </a:defRPr>
            </a:lvl7pPr>
            <a:lvl8pPr eaLnBrk="0" fontAlgn="base" hangingPunct="0">
              <a:spcBef>
                <a:spcPct val="0"/>
              </a:spcBef>
              <a:spcAft>
                <a:spcPct val="0"/>
              </a:spcAft>
              <a:defRPr sz="2000">
                <a:solidFill>
                  <a:schemeClr val="tx1"/>
                </a:solidFill>
                <a:latin typeface="Calibri" pitchFamily="34" charset="0"/>
                <a:ea typeface="宋体" pitchFamily="2" charset="-122"/>
              </a:defRPr>
            </a:lvl8pPr>
            <a:lvl9pPr eaLnBrk="0" fontAlgn="base" hangingPunct="0">
              <a:spcBef>
                <a:spcPct val="0"/>
              </a:spcBef>
              <a:spcAft>
                <a:spcPct val="0"/>
              </a:spcAft>
              <a:defRPr sz="2000">
                <a:solidFill>
                  <a:schemeClr val="tx1"/>
                </a:solidFill>
                <a:latin typeface="Calibri" pitchFamily="34" charset="0"/>
                <a:ea typeface="宋体" pitchFamily="2" charset="-122"/>
              </a:defRPr>
            </a:lvl9pPr>
          </a:lstStyle>
          <a:p>
            <a:pPr marL="514350" indent="-514350" eaLnBrk="1" hangingPunct="1">
              <a:lnSpc>
                <a:spcPct val="90000"/>
              </a:lnSpc>
              <a:buFont typeface="Wingdings" pitchFamily="2" charset="2"/>
              <a:buChar char="Ø"/>
              <a:defRPr/>
            </a:pPr>
            <a:r>
              <a:rPr lang="en-US" altLang="zh-CN" sz="2800" b="1" dirty="0" smtClean="0"/>
              <a:t>Thomas Merton</a:t>
            </a:r>
            <a:r>
              <a:rPr lang="en-US" altLang="zh-CN" sz="2800" dirty="0" smtClean="0"/>
              <a:t> (1915–1968) </a:t>
            </a:r>
            <a:r>
              <a:rPr lang="en-US" altLang="en-US" sz="2800" dirty="0" smtClean="0"/>
              <a:t>was a</a:t>
            </a:r>
            <a:r>
              <a:rPr lang="en-US" altLang="zh-CN" sz="2800" dirty="0" smtClean="0"/>
              <a:t> </a:t>
            </a:r>
            <a:r>
              <a:rPr lang="en-US" altLang="en-US" sz="2800" dirty="0" smtClean="0"/>
              <a:t>US Catholic</a:t>
            </a:r>
            <a:r>
              <a:rPr lang="en-US" altLang="zh-CN" sz="2800" dirty="0" smtClean="0"/>
              <a:t>   </a:t>
            </a:r>
            <a:r>
              <a:rPr lang="en-US" altLang="en-US" sz="2800" dirty="0" smtClean="0"/>
              <a:t>writer, who was a Trappist monk in Kentucky.</a:t>
            </a:r>
            <a:r>
              <a:rPr lang="en-US" altLang="zh-CN" sz="2800" dirty="0" smtClean="0"/>
              <a:t> </a:t>
            </a:r>
            <a:r>
              <a:rPr lang="en-US" altLang="en-US" sz="2800" dirty="0" smtClean="0"/>
              <a:t>He</a:t>
            </a:r>
            <a:r>
              <a:rPr lang="en-US" altLang="zh-CN" sz="2800" dirty="0" smtClean="0"/>
              <a:t> </a:t>
            </a:r>
            <a:r>
              <a:rPr lang="en-US" altLang="en-US" sz="2800" dirty="0" smtClean="0"/>
              <a:t>wrote over 70 books, including many essays about</a:t>
            </a:r>
            <a:r>
              <a:rPr lang="en-US" altLang="zh-CN" sz="2800" dirty="0" smtClean="0"/>
              <a:t> </a:t>
            </a:r>
            <a:r>
              <a:rPr lang="en-US" altLang="en-US" sz="2800" dirty="0" smtClean="0"/>
              <a:t>Buddhism. His most famous work was his</a:t>
            </a:r>
            <a:r>
              <a:rPr lang="en-US" altLang="zh-CN" sz="2800" dirty="0" smtClean="0"/>
              <a:t> </a:t>
            </a:r>
            <a:r>
              <a:rPr lang="en-US" altLang="en-US" sz="2800" dirty="0" smtClean="0"/>
              <a:t>autobiography </a:t>
            </a:r>
            <a:r>
              <a:rPr lang="en-US" altLang="en-US" sz="2800" i="1" dirty="0" smtClean="0"/>
              <a:t>The Seven </a:t>
            </a:r>
            <a:r>
              <a:rPr lang="en-US" altLang="en-US" sz="2800" i="1" dirty="0" err="1" smtClean="0"/>
              <a:t>Storey</a:t>
            </a:r>
            <a:r>
              <a:rPr lang="en-US" altLang="en-US" sz="2800" i="1" dirty="0" smtClean="0"/>
              <a:t> Mountain </a:t>
            </a:r>
            <a:r>
              <a:rPr lang="en-US" altLang="en-US" sz="2800" dirty="0" smtClean="0"/>
              <a:t>(1948). He had a great deal to say about the meeting of</a:t>
            </a:r>
            <a:r>
              <a:rPr lang="en-US" altLang="zh-CN" sz="2800" dirty="0" smtClean="0"/>
              <a:t> </a:t>
            </a:r>
            <a:r>
              <a:rPr lang="en-US" altLang="en-US" sz="2800" dirty="0" smtClean="0"/>
              <a:t>Eastern </a:t>
            </a:r>
            <a:r>
              <a:rPr lang="en-US" altLang="en-US" sz="2800" dirty="0"/>
              <a:t>and Western cultures and </a:t>
            </a:r>
            <a:r>
              <a:rPr lang="en-US" altLang="en-US" sz="2800" dirty="0" smtClean="0"/>
              <a:t>wrote many letters </a:t>
            </a:r>
            <a:r>
              <a:rPr lang="en-US" altLang="en-US" sz="2800" dirty="0"/>
              <a:t>to writers, poets, scholars and thinkers. He read a lot in English, Latin, French and Spanish and said he always had at least three books which he was reading at any one time.</a:t>
            </a:r>
          </a:p>
          <a:p>
            <a:pPr marL="0" indent="0" eaLnBrk="1" hangingPunct="1">
              <a:lnSpc>
                <a:spcPct val="90000"/>
              </a:lnSpc>
              <a:defRPr/>
            </a:pPr>
            <a:endParaRPr lang="zh-CN" altLang="en-US" sz="2800" dirty="0" smtClean="0"/>
          </a:p>
        </p:txBody>
      </p:sp>
      <p:pic>
        <p:nvPicPr>
          <p:cNvPr id="2" name="图片 1"/>
          <p:cNvPicPr>
            <a:picLocks noChangeAspect="1"/>
          </p:cNvPicPr>
          <p:nvPr/>
        </p:nvPicPr>
        <p:blipFill>
          <a:blip r:embed="rId3" cstate="print"/>
          <a:stretch>
            <a:fillRect/>
          </a:stretch>
        </p:blipFill>
        <p:spPr>
          <a:xfrm>
            <a:off x="4726518" y="1278835"/>
            <a:ext cx="2184416" cy="355690"/>
          </a:xfrm>
          <a:prstGeom prst="rect">
            <a:avLst/>
          </a:prstGeom>
        </p:spPr>
      </p:pic>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0012" y="1186071"/>
            <a:ext cx="2533650" cy="2765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1252" y="3951381"/>
            <a:ext cx="2338296" cy="2853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11961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0986" y="1700347"/>
            <a:ext cx="9079606" cy="6076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180975" indent="-179388" eaLnBrk="1" hangingPunct="1">
              <a:buSzPct val="120000"/>
              <a:buFont typeface="Arial" panose="020B0604020202020204" pitchFamily="34" charset="0"/>
              <a:buNone/>
            </a:pPr>
            <a:r>
              <a:rPr lang="en-US" altLang="zh-CN" sz="3200" b="1" dirty="0" smtClean="0"/>
              <a:t>William Blake      </a:t>
            </a:r>
            <a:r>
              <a:rPr lang="zh-CN" altLang="en-US" sz="2400" dirty="0" smtClean="0">
                <a:solidFill>
                  <a:schemeClr val="hlink"/>
                </a:solidFill>
                <a:latin typeface="宋体" panose="02010600030101010101" pitchFamily="2" charset="-122"/>
              </a:rPr>
              <a:t>威廉</a:t>
            </a:r>
            <a:r>
              <a:rPr lang="en-US" altLang="zh-CN" sz="2400" dirty="0" smtClean="0">
                <a:solidFill>
                  <a:schemeClr val="hlink"/>
                </a:solidFill>
                <a:latin typeface="宋体" panose="02010600030101010101" pitchFamily="2" charset="-122"/>
              </a:rPr>
              <a:t>·</a:t>
            </a:r>
            <a:r>
              <a:rPr lang="zh-CN" altLang="en-US" sz="2400" dirty="0">
                <a:solidFill>
                  <a:schemeClr val="hlink"/>
                </a:solidFill>
                <a:latin typeface="宋体" panose="02010600030101010101" pitchFamily="2" charset="-122"/>
              </a:rPr>
              <a:t>布莱克</a:t>
            </a:r>
            <a:r>
              <a:rPr lang="zh-CN" altLang="en-US" sz="2400" dirty="0" smtClean="0">
                <a:solidFill>
                  <a:schemeClr val="hlink"/>
                </a:solidFill>
                <a:latin typeface="宋体" panose="02010600030101010101" pitchFamily="2" charset="-122"/>
              </a:rPr>
              <a:t>（英国</a:t>
            </a:r>
            <a:r>
              <a:rPr lang="zh-CN" altLang="en-US" sz="2400" dirty="0">
                <a:solidFill>
                  <a:schemeClr val="hlink"/>
                </a:solidFill>
                <a:latin typeface="宋体" panose="02010600030101010101" pitchFamily="2" charset="-122"/>
              </a:rPr>
              <a:t>浪漫主义诗人） </a:t>
            </a:r>
            <a:endParaRPr lang="en-US" altLang="zh-CN" sz="2400" dirty="0" smtClean="0">
              <a:solidFill>
                <a:schemeClr val="hlink"/>
              </a:solidFill>
              <a:latin typeface="宋体" panose="02010600030101010101" pitchFamily="2" charset="-122"/>
            </a:endParaRPr>
          </a:p>
          <a:p>
            <a:pPr marL="450850" indent="-449263" algn="just" eaLnBrk="1" hangingPunct="1">
              <a:lnSpc>
                <a:spcPct val="100000"/>
              </a:lnSpc>
              <a:buSzPct val="100000"/>
              <a:buFont typeface="Wingdings" pitchFamily="2" charset="2"/>
              <a:buChar char="Ø"/>
            </a:pPr>
            <a:r>
              <a:rPr lang="en-US" altLang="zh-CN" sz="2400" b="1" dirty="0" smtClean="0"/>
              <a:t>William Blake </a:t>
            </a:r>
            <a:r>
              <a:rPr lang="en-US" altLang="zh-CN" sz="2400" dirty="0" smtClean="0"/>
              <a:t>(1757–1827) was a British poet, artist and mystic, who was acknowledged as one of the first leading figures of Romantic movement. He made many engravings to illustrate the work of such writers as Virgil, Dante and Chaucer, as well as his own poems. He stressed that imagination was more important than rationalism and materialism of the 18th century and criticized the effects of the industrial revolution in England, but his work was largely disregarded by his peers. He is best known for his poetry in </a:t>
            </a:r>
            <a:r>
              <a:rPr lang="en-US" altLang="zh-CN" sz="2400" i="1" dirty="0" smtClean="0"/>
              <a:t>Songs of Innocence</a:t>
            </a:r>
            <a:r>
              <a:rPr lang="en-US" altLang="zh-CN" sz="2400" dirty="0" smtClean="0"/>
              <a:t> (1789) and </a:t>
            </a:r>
            <a:r>
              <a:rPr lang="en-US" altLang="zh-CN" sz="2400" i="1" dirty="0" smtClean="0"/>
              <a:t>Songs of Experience </a:t>
            </a:r>
            <a:r>
              <a:rPr lang="en-US" altLang="zh-CN" sz="2400" dirty="0" smtClean="0"/>
              <a:t>(1794). </a:t>
            </a:r>
          </a:p>
          <a:p>
            <a:pPr marL="515938" indent="-514350" algn="just" eaLnBrk="1" hangingPunct="1">
              <a:lnSpc>
                <a:spcPct val="100000"/>
              </a:lnSpc>
              <a:buSzPct val="100000"/>
              <a:buFont typeface="Wingdings" pitchFamily="2" charset="2"/>
              <a:buChar char="Ø"/>
            </a:pPr>
            <a:endParaRPr lang="zh-CN" altLang="en-US" sz="2400" dirty="0" smtClean="0"/>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4"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940" y="1687334"/>
            <a:ext cx="2524685"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1"/>
          <p:cNvSpPr>
            <a:spLocks noGrp="1"/>
          </p:cNvSpPr>
          <p:nvPr>
            <p:ph idx="4294967295"/>
          </p:nvPr>
        </p:nvSpPr>
        <p:spPr bwMode="auto">
          <a:xfrm>
            <a:off x="222251" y="5635123"/>
            <a:ext cx="10795015" cy="15255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344487" indent="-342900" eaLnBrk="1" hangingPunct="1">
              <a:buSzPct val="120000"/>
              <a:buFont typeface="Wingdings" panose="05000000000000000000" pitchFamily="2" charset="2"/>
              <a:buChar char="Ø"/>
            </a:pPr>
            <a:r>
              <a:rPr lang="en-US" altLang="zh-CN" sz="2400" dirty="0" smtClean="0"/>
              <a:t>His </a:t>
            </a:r>
            <a:r>
              <a:rPr lang="en-US" altLang="zh-CN" sz="2400" dirty="0"/>
              <a:t>belief in the oneness of all created things is shown in his much-quoted verse, “To see the world in a grain of sand, / And a heaven in a wild flower; / Hold infinity in the palm of your hand, / And eternity in an hour”.</a:t>
            </a:r>
          </a:p>
          <a:p>
            <a:pPr marL="515938" indent="-514350" algn="just" eaLnBrk="1" hangingPunct="1">
              <a:lnSpc>
                <a:spcPct val="100000"/>
              </a:lnSpc>
              <a:buSzPct val="100000"/>
              <a:buFont typeface="Wingdings" pitchFamily="2" charset="2"/>
              <a:buChar char="Ø"/>
            </a:pPr>
            <a:endParaRPr lang="zh-CN" altLang="en-US" sz="2400" dirty="0" smtClean="0"/>
          </a:p>
        </p:txBody>
      </p:sp>
    </p:spTree>
    <p:extLst>
      <p:ext uri="{BB962C8B-B14F-4D97-AF65-F5344CB8AC3E}">
        <p14:creationId xmlns:p14="http://schemas.microsoft.com/office/powerpoint/2010/main" val="41367209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18323" y="1633820"/>
            <a:ext cx="11755353"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80975" indent="-180975">
              <a:buFont typeface="Arial" panose="020B0604020202020204" pitchFamily="34" charset="0"/>
              <a:buNone/>
              <a:tabLst>
                <a:tab pos="174625" algn="l"/>
              </a:tabLst>
            </a:pPr>
            <a:r>
              <a:rPr lang="en-US" altLang="zh-CN" sz="3200" b="1" dirty="0" smtClean="0"/>
              <a:t>Clifton Fadiman                                    </a:t>
            </a:r>
          </a:p>
          <a:p>
            <a:pPr marL="180975" indent="-180975">
              <a:buFont typeface="Arial" panose="020B0604020202020204" pitchFamily="34" charset="0"/>
              <a:buNone/>
              <a:tabLst>
                <a:tab pos="174625" algn="l"/>
              </a:tabLst>
            </a:pPr>
            <a:r>
              <a:rPr lang="zh-CN" altLang="en-US" sz="2400" dirty="0" smtClean="0">
                <a:solidFill>
                  <a:schemeClr val="hlink"/>
                </a:solidFill>
                <a:latin typeface="宋体" panose="02010600030101010101" pitchFamily="2" charset="-122"/>
              </a:rPr>
              <a:t>克里夫顿</a:t>
            </a:r>
            <a:r>
              <a:rPr lang="en-US" altLang="zh-CN" sz="2400" dirty="0" smtClean="0">
                <a:solidFill>
                  <a:schemeClr val="hlink"/>
                </a:solidFill>
                <a:latin typeface="宋体" panose="02010600030101010101" pitchFamily="2" charset="-122"/>
              </a:rPr>
              <a:t>·</a:t>
            </a:r>
            <a:r>
              <a:rPr lang="zh-CN" altLang="en-US" sz="2400" dirty="0" smtClean="0">
                <a:solidFill>
                  <a:schemeClr val="hlink"/>
                </a:solidFill>
                <a:latin typeface="宋体" panose="02010600030101010101" pitchFamily="2" charset="-122"/>
              </a:rPr>
              <a:t>费迪曼（美国作家、评论家、广播和电视节目主持人）</a:t>
            </a:r>
            <a:endParaRPr lang="zh-CN" altLang="en-US" sz="2400" dirty="0">
              <a:solidFill>
                <a:schemeClr val="hlink"/>
              </a:solidFill>
              <a:latin typeface="宋体" panose="02010600030101010101" pitchFamily="2" charset="-122"/>
            </a:endParaRPr>
          </a:p>
        </p:txBody>
      </p:sp>
      <p:sp>
        <p:nvSpPr>
          <p:cNvPr id="12294" name="文本框 3"/>
          <p:cNvSpPr txBox="1">
            <a:spLocks noChangeArrowheads="1"/>
          </p:cNvSpPr>
          <p:nvPr/>
        </p:nvSpPr>
        <p:spPr bwMode="auto">
          <a:xfrm>
            <a:off x="222251" y="69851"/>
            <a:ext cx="4504267"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 name="图片 1"/>
          <p:cNvPicPr>
            <a:picLocks noChangeAspect="1"/>
          </p:cNvPicPr>
          <p:nvPr/>
        </p:nvPicPr>
        <p:blipFill>
          <a:blip r:embed="rId2" cstate="print"/>
          <a:stretch>
            <a:fillRect/>
          </a:stretch>
        </p:blipFill>
        <p:spPr>
          <a:xfrm>
            <a:off x="3103780" y="1725769"/>
            <a:ext cx="2686069" cy="294418"/>
          </a:xfrm>
          <a:prstGeom prst="rect">
            <a:avLst/>
          </a:prstGeom>
        </p:spPr>
      </p:pic>
      <p:sp>
        <p:nvSpPr>
          <p:cNvPr id="13" name="TextBox 12"/>
          <p:cNvSpPr txBox="1"/>
          <p:nvPr/>
        </p:nvSpPr>
        <p:spPr>
          <a:xfrm>
            <a:off x="266700" y="2874403"/>
            <a:ext cx="7747000" cy="3539430"/>
          </a:xfrm>
          <a:prstGeom prst="rect">
            <a:avLst/>
          </a:prstGeom>
          <a:noFill/>
        </p:spPr>
        <p:txBody>
          <a:bodyPr wrap="square" rtlCol="0">
            <a:spAutoFit/>
          </a:bodyPr>
          <a:lstStyle/>
          <a:p>
            <a:pPr marL="514350" indent="-514350" algn="just">
              <a:buFont typeface="Wingdings" pitchFamily="2" charset="2"/>
              <a:buChar char="Ø"/>
            </a:pPr>
            <a:r>
              <a:rPr lang="en-US" altLang="en-US" sz="2800" b="1" dirty="0" smtClean="0"/>
              <a:t>Clifton Fadiman </a:t>
            </a:r>
            <a:r>
              <a:rPr lang="en-US" altLang="zh-CN" sz="2800" dirty="0" smtClean="0"/>
              <a:t>(1904–1999)</a:t>
            </a:r>
            <a:r>
              <a:rPr lang="en-US" altLang="en-US" sz="2800" dirty="0" smtClean="0"/>
              <a:t> was a US writer, radio and TV broadcaster and editor of anthologies. For over</a:t>
            </a:r>
            <a:r>
              <a:rPr lang="en-US" altLang="zh-CN" sz="2800" dirty="0" smtClean="0"/>
              <a:t> </a:t>
            </a:r>
            <a:r>
              <a:rPr lang="en-US" altLang="en-US" sz="2800" dirty="0" smtClean="0"/>
              <a:t>50 years he was an editor and judge for the Book-of-the-Month Club. In 1960 he co-wrote a popular guide to</a:t>
            </a:r>
            <a:r>
              <a:rPr lang="en-US" altLang="zh-CN" sz="2800" dirty="0" smtClean="0"/>
              <a:t> </a:t>
            </a:r>
            <a:r>
              <a:rPr lang="en-US" altLang="en-US" sz="2800" dirty="0" smtClean="0"/>
              <a:t>great books for American readers, </a:t>
            </a:r>
            <a:r>
              <a:rPr lang="en-US" altLang="en-US" sz="2800" i="1" dirty="0" smtClean="0"/>
              <a:t>The Lifetime Reading Plan</a:t>
            </a:r>
            <a:r>
              <a:rPr lang="en-US" altLang="en-US" sz="2800" dirty="0" smtClean="0"/>
              <a:t>, which discusses many great authors and their</a:t>
            </a:r>
            <a:r>
              <a:rPr lang="en-US" altLang="zh-CN" sz="2800" dirty="0" smtClean="0"/>
              <a:t> </a:t>
            </a:r>
            <a:r>
              <a:rPr lang="en-US" altLang="en-US" sz="2800" dirty="0" smtClean="0"/>
              <a:t>major work.</a:t>
            </a:r>
            <a:endParaRPr lang="zh-CN" altLang="en-US" sz="2800"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461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859" y="2755273"/>
            <a:ext cx="3200399" cy="3722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25922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333" y="1172983"/>
            <a:ext cx="4589976" cy="2671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Cultural Notes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 y="3312140"/>
            <a:ext cx="4346575" cy="322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9515" y="3226157"/>
            <a:ext cx="4939629" cy="3392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534140" y="2247053"/>
            <a:ext cx="878767" cy="523220"/>
          </a:xfrm>
          <a:prstGeom prst="rect">
            <a:avLst/>
          </a:prstGeom>
        </p:spPr>
        <p:txBody>
          <a:bodyPr wrap="none">
            <a:spAutoFit/>
          </a:bodyPr>
          <a:lstStyle/>
          <a:p>
            <a:r>
              <a:rPr lang="en-US" altLang="zh-CN" sz="2800" b="1" dirty="0"/>
              <a:t>base</a:t>
            </a:r>
            <a:endParaRPr lang="zh-CN" altLang="en-US" sz="2800" b="1" dirty="0"/>
          </a:p>
        </p:txBody>
      </p:sp>
      <p:sp>
        <p:nvSpPr>
          <p:cNvPr id="3" name="矩形 2"/>
          <p:cNvSpPr/>
          <p:nvPr/>
        </p:nvSpPr>
        <p:spPr>
          <a:xfrm>
            <a:off x="2874389" y="2508663"/>
            <a:ext cx="1564852" cy="523220"/>
          </a:xfrm>
          <a:prstGeom prst="rect">
            <a:avLst/>
          </a:prstGeom>
        </p:spPr>
        <p:txBody>
          <a:bodyPr wrap="none">
            <a:spAutoFit/>
          </a:bodyPr>
          <a:lstStyle/>
          <a:p>
            <a:r>
              <a:rPr lang="en-US" altLang="zh-CN" sz="2800" b="1" dirty="0"/>
              <a:t>diamond</a:t>
            </a:r>
            <a:r>
              <a:rPr lang="en-US" altLang="zh-CN" dirty="0"/>
              <a:t> </a:t>
            </a:r>
            <a:endParaRPr lang="zh-CN" altLang="en-US" dirty="0"/>
          </a:p>
        </p:txBody>
      </p:sp>
      <p:sp>
        <p:nvSpPr>
          <p:cNvPr id="5" name="矩形 4"/>
          <p:cNvSpPr/>
          <p:nvPr/>
        </p:nvSpPr>
        <p:spPr>
          <a:xfrm>
            <a:off x="4963479" y="3698113"/>
            <a:ext cx="1880964" cy="523220"/>
          </a:xfrm>
          <a:prstGeom prst="rect">
            <a:avLst/>
          </a:prstGeom>
        </p:spPr>
        <p:txBody>
          <a:bodyPr wrap="none">
            <a:spAutoFit/>
          </a:bodyPr>
          <a:lstStyle/>
          <a:p>
            <a:r>
              <a:rPr lang="en-US" altLang="zh-CN" sz="2800" b="1" dirty="0"/>
              <a:t>h</a:t>
            </a:r>
            <a:r>
              <a:rPr lang="en-US" altLang="zh-CN" sz="2800" b="1" dirty="0" smtClean="0"/>
              <a:t>ome plate</a:t>
            </a:r>
            <a:endParaRPr lang="zh-CN" altLang="en-US" sz="2800" b="1" dirty="0"/>
          </a:p>
        </p:txBody>
      </p:sp>
    </p:spTree>
    <p:extLst>
      <p:ext uri="{BB962C8B-B14F-4D97-AF65-F5344CB8AC3E}">
        <p14:creationId xmlns:p14="http://schemas.microsoft.com/office/powerpoint/2010/main" val="3744681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Cultural Notes</a:t>
            </a:r>
          </a:p>
        </p:txBody>
      </p:sp>
      <p:sp>
        <p:nvSpPr>
          <p:cNvPr id="2" name="AutoShape 4" descr="“pitcher”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017" y="1951146"/>
            <a:ext cx="8615966" cy="4539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846766" y="4672746"/>
            <a:ext cx="1892698" cy="584775"/>
          </a:xfrm>
          <a:prstGeom prst="rect">
            <a:avLst/>
          </a:prstGeom>
        </p:spPr>
        <p:txBody>
          <a:bodyPr wrap="none">
            <a:spAutoFit/>
          </a:bodyPr>
          <a:lstStyle/>
          <a:p>
            <a:r>
              <a:rPr lang="en-US" altLang="zh-CN" sz="3200" b="1" dirty="0">
                <a:solidFill>
                  <a:schemeClr val="bg1"/>
                </a:solidFill>
              </a:rPr>
              <a:t>the batter</a:t>
            </a:r>
            <a:endParaRPr lang="zh-CN" altLang="en-US" sz="3200" b="1" dirty="0">
              <a:solidFill>
                <a:schemeClr val="bg1"/>
              </a:solidFill>
            </a:endParaRPr>
          </a:p>
        </p:txBody>
      </p:sp>
      <p:sp>
        <p:nvSpPr>
          <p:cNvPr id="13" name="矩形 12"/>
          <p:cNvSpPr/>
          <p:nvPr/>
        </p:nvSpPr>
        <p:spPr>
          <a:xfrm>
            <a:off x="5440823" y="3266802"/>
            <a:ext cx="2048381" cy="584775"/>
          </a:xfrm>
          <a:prstGeom prst="rect">
            <a:avLst/>
          </a:prstGeom>
        </p:spPr>
        <p:txBody>
          <a:bodyPr wrap="none">
            <a:spAutoFit/>
          </a:bodyPr>
          <a:lstStyle/>
          <a:p>
            <a:r>
              <a:rPr lang="en-US" altLang="zh-CN" sz="3200" b="1" dirty="0">
                <a:solidFill>
                  <a:schemeClr val="bg1"/>
                </a:solidFill>
              </a:rPr>
              <a:t>the </a:t>
            </a:r>
            <a:r>
              <a:rPr lang="en-US" altLang="zh-CN" sz="3200" b="1" dirty="0" smtClean="0">
                <a:solidFill>
                  <a:schemeClr val="bg1"/>
                </a:solidFill>
              </a:rPr>
              <a:t>pitcher</a:t>
            </a:r>
            <a:endParaRPr lang="zh-CN" altLang="en-US" sz="3200" b="1" dirty="0">
              <a:solidFill>
                <a:schemeClr val="bg1"/>
              </a:solidFill>
            </a:endParaRPr>
          </a:p>
        </p:txBody>
      </p:sp>
      <p:pic>
        <p:nvPicPr>
          <p:cNvPr id="2057" name="Picture 9">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3870" y="2862051"/>
            <a:ext cx="2532040" cy="2231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93" y="2894314"/>
            <a:ext cx="23907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914778" y="1297293"/>
            <a:ext cx="3116827" cy="523220"/>
          </a:xfrm>
          <a:prstGeom prst="rect">
            <a:avLst/>
          </a:prstGeom>
          <a:noFill/>
        </p:spPr>
        <p:txBody>
          <a:bodyPr wrap="square" rtlCol="0">
            <a:spAutoFit/>
          </a:bodyPr>
          <a:lstStyle/>
          <a:p>
            <a:r>
              <a:rPr lang="en-US" altLang="zh-CN" sz="2800" b="1" dirty="0" smtClean="0"/>
              <a:t>The batting team </a:t>
            </a:r>
            <a:endParaRPr lang="zh-CN" altLang="en-US" sz="2800" b="1" dirty="0"/>
          </a:p>
        </p:txBody>
      </p:sp>
      <p:sp>
        <p:nvSpPr>
          <p:cNvPr id="6" name="左右箭头 5"/>
          <p:cNvSpPr/>
          <p:nvPr/>
        </p:nvSpPr>
        <p:spPr>
          <a:xfrm>
            <a:off x="5647204" y="1435999"/>
            <a:ext cx="817809" cy="245808"/>
          </a:xfrm>
          <a:prstGeom prst="lef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6571133" y="1297293"/>
            <a:ext cx="3116827" cy="523220"/>
          </a:xfrm>
          <a:prstGeom prst="rect">
            <a:avLst/>
          </a:prstGeom>
          <a:noFill/>
        </p:spPr>
        <p:txBody>
          <a:bodyPr wrap="square" rtlCol="0">
            <a:spAutoFit/>
          </a:bodyPr>
          <a:lstStyle/>
          <a:p>
            <a:r>
              <a:rPr lang="en-US" altLang="zh-CN" sz="2800" b="1" dirty="0" smtClean="0"/>
              <a:t>The fielding team </a:t>
            </a:r>
            <a:endParaRPr lang="zh-CN" altLang="en-US" sz="2800" b="1" dirty="0"/>
          </a:p>
        </p:txBody>
      </p:sp>
    </p:spTree>
    <p:extLst>
      <p:ext uri="{BB962C8B-B14F-4D97-AF65-F5344CB8AC3E}">
        <p14:creationId xmlns:p14="http://schemas.microsoft.com/office/powerpoint/2010/main" val="71647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057"/>
                                        </p:tgtEl>
                                        <p:attrNameLst>
                                          <p:attrName>style.visibility</p:attrName>
                                        </p:attrNameLst>
                                      </p:cBhvr>
                                      <p:to>
                                        <p:strVal val="visible"/>
                                      </p:to>
                                    </p:set>
                                    <p:anim calcmode="lin" valueType="num">
                                      <p:cBhvr additive="base">
                                        <p:cTn id="36" dur="500" fill="hold"/>
                                        <p:tgtEl>
                                          <p:spTgt spid="2057"/>
                                        </p:tgtEl>
                                        <p:attrNameLst>
                                          <p:attrName>ppt_x</p:attrName>
                                        </p:attrNameLst>
                                      </p:cBhvr>
                                      <p:tavLst>
                                        <p:tav tm="0">
                                          <p:val>
                                            <p:strVal val="#ppt_x"/>
                                          </p:val>
                                        </p:tav>
                                        <p:tav tm="100000">
                                          <p:val>
                                            <p:strVal val="#ppt_x"/>
                                          </p:val>
                                        </p:tav>
                                      </p:tavLst>
                                    </p:anim>
                                    <p:anim calcmode="lin" valueType="num">
                                      <p:cBhvr additive="base">
                                        <p:cTn id="37" dur="500" fill="hold"/>
                                        <p:tgtEl>
                                          <p:spTgt spid="205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9" fill="hold" nodeType="clickEffect">
                                  <p:stCondLst>
                                    <p:cond delay="0"/>
                                  </p:stCondLst>
                                  <p:childTnLst>
                                    <p:set>
                                      <p:cBhvr>
                                        <p:cTn id="41" dur="1" fill="hold">
                                          <p:stCondLst>
                                            <p:cond delay="0"/>
                                          </p:stCondLst>
                                        </p:cTn>
                                        <p:tgtEl>
                                          <p:spTgt spid="2058"/>
                                        </p:tgtEl>
                                        <p:attrNameLst>
                                          <p:attrName>style.visibility</p:attrName>
                                        </p:attrNameLst>
                                      </p:cBhvr>
                                      <p:to>
                                        <p:strVal val="visible"/>
                                      </p:to>
                                    </p:set>
                                    <p:anim calcmode="lin" valueType="num">
                                      <p:cBhvr additive="base">
                                        <p:cTn id="42" dur="500" fill="hold"/>
                                        <p:tgtEl>
                                          <p:spTgt spid="2058"/>
                                        </p:tgtEl>
                                        <p:attrNameLst>
                                          <p:attrName>ppt_x</p:attrName>
                                        </p:attrNameLst>
                                      </p:cBhvr>
                                      <p:tavLst>
                                        <p:tav tm="0">
                                          <p:val>
                                            <p:strVal val="0-#ppt_w/2"/>
                                          </p:val>
                                        </p:tav>
                                        <p:tav tm="100000">
                                          <p:val>
                                            <p:strVal val="#ppt_x"/>
                                          </p:val>
                                        </p:tav>
                                      </p:tavLst>
                                    </p:anim>
                                    <p:anim calcmode="lin" valueType="num">
                                      <p:cBhvr additive="base">
                                        <p:cTn id="43" dur="500" fill="hold"/>
                                        <p:tgtEl>
                                          <p:spTgt spid="20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5" grpId="0"/>
      <p:bldP spid="6" grpId="0" animBg="1"/>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After-class Writing Task</a:t>
            </a:r>
          </a:p>
        </p:txBody>
      </p:sp>
      <p:pic>
        <p:nvPicPr>
          <p:cNvPr id="32770"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6368" y="1837565"/>
            <a:ext cx="9339263"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96056" y="4561135"/>
            <a:ext cx="8442101" cy="1446550"/>
          </a:xfrm>
          <a:prstGeom prst="rect">
            <a:avLst/>
          </a:prstGeom>
          <a:noFill/>
        </p:spPr>
        <p:txBody>
          <a:bodyPr wrap="square" rtlCol="0">
            <a:spAutoFit/>
          </a:bodyPr>
          <a:lstStyle/>
          <a:p>
            <a:r>
              <a:rPr lang="en-US" altLang="zh-CN" sz="2800" b="1" dirty="0" smtClean="0"/>
              <a:t>Topics:</a:t>
            </a:r>
          </a:p>
          <a:p>
            <a:endParaRPr lang="en-US" altLang="zh-CN" sz="1000" dirty="0"/>
          </a:p>
          <a:p>
            <a:pPr marL="895350" indent="-895350"/>
            <a:r>
              <a:rPr lang="en-US" altLang="zh-CN" sz="3200" b="1" dirty="0" smtClean="0"/>
              <a:t>         _________ is the spice of life…</a:t>
            </a:r>
          </a:p>
          <a:p>
            <a:endParaRPr lang="zh-CN" altLang="en-US" dirty="0"/>
          </a:p>
        </p:txBody>
      </p:sp>
      <p:sp>
        <p:nvSpPr>
          <p:cNvPr id="3" name="TextBox 2"/>
          <p:cNvSpPr txBox="1"/>
          <p:nvPr/>
        </p:nvSpPr>
        <p:spPr>
          <a:xfrm>
            <a:off x="1244760" y="5891774"/>
            <a:ext cx="9587214" cy="830997"/>
          </a:xfrm>
          <a:prstGeom prst="rect">
            <a:avLst/>
          </a:prstGeom>
          <a:noFill/>
        </p:spPr>
        <p:txBody>
          <a:bodyPr wrap="square" rtlCol="0">
            <a:spAutoFit/>
          </a:bodyPr>
          <a:lstStyle/>
          <a:p>
            <a:r>
              <a:rPr lang="en-US" altLang="zh-CN" sz="2400" dirty="0" smtClean="0"/>
              <a:t>Use the above incomplete  sentence (fill in the blank) as the title for your writing of no more than 250 words, and  give your reasons to support it. </a:t>
            </a:r>
            <a:endParaRPr lang="zh-CN" altLang="en-US" sz="2400" dirty="0"/>
          </a:p>
        </p:txBody>
      </p:sp>
    </p:spTree>
    <p:extLst>
      <p:ext uri="{BB962C8B-B14F-4D97-AF65-F5344CB8AC3E}">
        <p14:creationId xmlns:p14="http://schemas.microsoft.com/office/powerpoint/2010/main" val="182689870"/>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After-class Task</a:t>
            </a:r>
          </a:p>
        </p:txBody>
      </p:sp>
      <p:pic>
        <p:nvPicPr>
          <p:cNvPr id="5"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1287" y="1948442"/>
            <a:ext cx="5049853" cy="4520724"/>
          </a:xfr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269" y="1418511"/>
            <a:ext cx="4520725" cy="1409700"/>
          </a:xfrm>
          <a:prstGeom prst="rect">
            <a:avLst/>
          </a:prstGeom>
        </p:spPr>
      </p:pic>
      <p:sp>
        <p:nvSpPr>
          <p:cNvPr id="3" name="矩形 2"/>
          <p:cNvSpPr/>
          <p:nvPr/>
        </p:nvSpPr>
        <p:spPr>
          <a:xfrm>
            <a:off x="6181769" y="3054642"/>
            <a:ext cx="5508878" cy="2862322"/>
          </a:xfrm>
          <a:prstGeom prst="rect">
            <a:avLst/>
          </a:prstGeom>
        </p:spPr>
        <p:txBody>
          <a:bodyPr wrap="square">
            <a:spAutoFit/>
          </a:bodyPr>
          <a:lstStyle/>
          <a:p>
            <a:r>
              <a:rPr lang="en-US" altLang="zh-CN" dirty="0" smtClean="0"/>
              <a:t>A Good Read is one of BBC Radio 4's longest-running </a:t>
            </a:r>
            <a:r>
              <a:rPr lang="en-US" altLang="zh-CN" dirty="0" err="1" smtClean="0"/>
              <a:t>programmes</a:t>
            </a:r>
            <a:r>
              <a:rPr lang="en-US" altLang="zh-CN" dirty="0" smtClean="0"/>
              <a:t>; in it two guests join the main presenter to choose and discuss their </a:t>
            </a:r>
            <a:r>
              <a:rPr lang="en-US" altLang="zh-CN" dirty="0" err="1" smtClean="0"/>
              <a:t>favourite</a:t>
            </a:r>
            <a:r>
              <a:rPr lang="en-US" altLang="zh-CN" dirty="0" smtClean="0"/>
              <a:t> books. Sue </a:t>
            </a:r>
            <a:r>
              <a:rPr lang="en-US" altLang="zh-CN" dirty="0" err="1" smtClean="0"/>
              <a:t>MacGregor</a:t>
            </a:r>
            <a:r>
              <a:rPr lang="en-US" altLang="zh-CN" dirty="0" smtClean="0"/>
              <a:t> stepped down in 2010 as the </a:t>
            </a:r>
            <a:r>
              <a:rPr lang="en-US" altLang="zh-CN" dirty="0" err="1" smtClean="0"/>
              <a:t>programme's</a:t>
            </a:r>
            <a:r>
              <a:rPr lang="en-US" altLang="zh-CN" dirty="0" smtClean="0"/>
              <a:t> longest-serving presenter (seven years).[1] Her successor is the writer, broadcaster and academic Harriett Gilbert, who took up the reins in May 2011. Previous presenters have included the novelist Louise Doughty 1998 to 2001.</a:t>
            </a:r>
          </a:p>
          <a:p>
            <a:r>
              <a:rPr lang="en-US" altLang="zh-CN" dirty="0" smtClean="0"/>
              <a:t>The </a:t>
            </a:r>
            <a:r>
              <a:rPr lang="en-US" altLang="zh-CN" dirty="0" err="1" smtClean="0"/>
              <a:t>programme</a:t>
            </a:r>
            <a:r>
              <a:rPr lang="en-US" altLang="zh-CN" dirty="0" smtClean="0"/>
              <a:t> began in 1977 and has been produced by BBC Bristol over that time.</a:t>
            </a:r>
            <a:endParaRPr lang="zh-CN" altLang="en-US" dirty="0"/>
          </a:p>
        </p:txBody>
      </p:sp>
    </p:spTree>
    <p:extLst>
      <p:ext uri="{BB962C8B-B14F-4D97-AF65-F5344CB8AC3E}">
        <p14:creationId xmlns:p14="http://schemas.microsoft.com/office/powerpoint/2010/main" val="2660903871"/>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After-class Task</a:t>
            </a:r>
          </a:p>
        </p:txBody>
      </p:sp>
      <p:pic>
        <p:nvPicPr>
          <p:cNvPr id="5"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371" y="1845892"/>
            <a:ext cx="6183060" cy="4520724"/>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7099" y="1128713"/>
            <a:ext cx="4558825" cy="1751220"/>
          </a:xfrm>
          <a:prstGeom prst="rect">
            <a:avLst/>
          </a:prstGeom>
        </p:spPr>
      </p:pic>
    </p:spTree>
    <p:extLst>
      <p:ext uri="{BB962C8B-B14F-4D97-AF65-F5344CB8AC3E}">
        <p14:creationId xmlns:p14="http://schemas.microsoft.com/office/powerpoint/2010/main" val="744347040"/>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775885" y="3284538"/>
            <a:ext cx="297603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88" y="44625"/>
            <a:ext cx="2208245"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255573" y="256654"/>
            <a:ext cx="900092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b="1" dirty="0" smtClean="0"/>
              <a:t>   After-class Task</a:t>
            </a:r>
            <a:endParaRPr lang="zh-CN" altLang="en-US" b="1" dirty="0"/>
          </a:p>
        </p:txBody>
      </p:sp>
      <p:cxnSp>
        <p:nvCxnSpPr>
          <p:cNvPr id="22" name="直接连接符 21"/>
          <p:cNvCxnSpPr/>
          <p:nvPr/>
        </p:nvCxnSpPr>
        <p:spPr>
          <a:xfrm>
            <a:off x="2543605" y="1268760"/>
            <a:ext cx="902500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AutoShape 4" descr="“A Good Read”的图片搜索结果"/>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13" y="1772816"/>
            <a:ext cx="4704523"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descr="“A Good Read”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979" y="1484784"/>
            <a:ext cx="5952661" cy="129614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25006" y="6381329"/>
            <a:ext cx="2914003" cy="461665"/>
          </a:xfrm>
          <a:prstGeom prst="rect">
            <a:avLst/>
          </a:prstGeom>
        </p:spPr>
        <p:txBody>
          <a:bodyPr wrap="none">
            <a:spAutoFit/>
          </a:bodyPr>
          <a:lstStyle/>
          <a:p>
            <a:r>
              <a:rPr lang="en-US" altLang="zh-CN" sz="2400" b="1" dirty="0"/>
              <a:t>Books worth reading.</a:t>
            </a:r>
            <a:endParaRPr lang="zh-CN" altLang="en-US" sz="2400" b="1" dirty="0"/>
          </a:p>
        </p:txBody>
      </p:sp>
      <p:sp>
        <p:nvSpPr>
          <p:cNvPr id="5" name="矩形 4"/>
          <p:cNvSpPr/>
          <p:nvPr/>
        </p:nvSpPr>
        <p:spPr>
          <a:xfrm>
            <a:off x="5780416" y="2996952"/>
            <a:ext cx="6411585" cy="2862322"/>
          </a:xfrm>
          <a:prstGeom prst="rect">
            <a:avLst/>
          </a:prstGeom>
        </p:spPr>
        <p:txBody>
          <a:bodyPr wrap="square">
            <a:spAutoFit/>
          </a:bodyPr>
          <a:lstStyle/>
          <a:p>
            <a:r>
              <a:rPr lang="en-US" altLang="zh-CN" sz="2000" b="1" dirty="0" smtClean="0"/>
              <a:t>A Good Read</a:t>
            </a:r>
            <a:r>
              <a:rPr lang="en-US" altLang="zh-CN" sz="2000" dirty="0" smtClean="0"/>
              <a:t> is </a:t>
            </a:r>
            <a:r>
              <a:rPr lang="en-US" altLang="zh-CN" sz="2000" dirty="0"/>
              <a:t>one of BBC Radio 4's longest-running </a:t>
            </a:r>
            <a:r>
              <a:rPr lang="en-US" altLang="zh-CN" sz="2000" dirty="0" err="1"/>
              <a:t>programmes</a:t>
            </a:r>
            <a:r>
              <a:rPr lang="en-US" altLang="zh-CN" sz="2000" dirty="0"/>
              <a:t>; in it two guests join the main presenter to choose and discuss their </a:t>
            </a:r>
            <a:r>
              <a:rPr lang="en-US" altLang="zh-CN" sz="2000" dirty="0" err="1"/>
              <a:t>favourite</a:t>
            </a:r>
            <a:r>
              <a:rPr lang="en-US" altLang="zh-CN" sz="2000" dirty="0"/>
              <a:t> books. Sue MacGregor stepped down in 2010 as the </a:t>
            </a:r>
            <a:r>
              <a:rPr lang="en-US" altLang="zh-CN" sz="2000" dirty="0" err="1"/>
              <a:t>programme's</a:t>
            </a:r>
            <a:r>
              <a:rPr lang="en-US" altLang="zh-CN" sz="2000" dirty="0"/>
              <a:t> longest-serving presenter (seven years</a:t>
            </a:r>
            <a:r>
              <a:rPr lang="en-US" altLang="zh-CN" sz="2000" dirty="0" smtClean="0"/>
              <a:t>).  Her </a:t>
            </a:r>
            <a:r>
              <a:rPr lang="en-US" altLang="zh-CN" sz="2000" dirty="0"/>
              <a:t>successor is the writer, broadcaster and academic Harriett Gilbert, who took up the reins in May </a:t>
            </a:r>
            <a:r>
              <a:rPr lang="en-US" altLang="zh-CN" sz="2000" dirty="0" smtClean="0"/>
              <a:t>2011. Previous </a:t>
            </a:r>
            <a:r>
              <a:rPr lang="en-US" altLang="zh-CN" sz="2000" dirty="0"/>
              <a:t>presenters have included the novelist Louise Doughty 1998 to 2001</a:t>
            </a:r>
            <a:r>
              <a:rPr lang="en-US" altLang="zh-CN" sz="2000" dirty="0" smtClean="0"/>
              <a:t>.</a:t>
            </a:r>
          </a:p>
          <a:p>
            <a:r>
              <a:rPr lang="en-US" altLang="zh-CN" sz="2000" dirty="0"/>
              <a:t>The </a:t>
            </a:r>
            <a:r>
              <a:rPr lang="en-US" altLang="zh-CN" sz="2000" dirty="0" err="1"/>
              <a:t>programme</a:t>
            </a:r>
            <a:r>
              <a:rPr lang="en-US" altLang="zh-CN" sz="2000" dirty="0"/>
              <a:t> began in 1977</a:t>
            </a:r>
            <a:endParaRPr lang="zh-CN" altLang="en-US" sz="2000" dirty="0"/>
          </a:p>
        </p:txBody>
      </p:sp>
    </p:spTree>
    <p:extLst>
      <p:ext uri="{BB962C8B-B14F-4D97-AF65-F5344CB8AC3E}">
        <p14:creationId xmlns:p14="http://schemas.microsoft.com/office/powerpoint/2010/main" val="801474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a:solidFill>
                  <a:schemeClr val="accent2">
                    <a:lumMod val="20000"/>
                    <a:lumOff val="80000"/>
                  </a:schemeClr>
                </a:solidFill>
              </a:rPr>
              <a:t>Text Organization </a:t>
            </a:r>
            <a:endParaRPr lang="en-US" altLang="zh-CN" b="1" dirty="0" smtClean="0">
              <a:solidFill>
                <a:schemeClr val="accent2">
                  <a:lumMod val="20000"/>
                  <a:lumOff val="80000"/>
                </a:schemeClr>
              </a:solidFill>
            </a:endParaRPr>
          </a:p>
        </p:txBody>
      </p:sp>
      <p:pic>
        <p:nvPicPr>
          <p:cNvPr id="7170" name="Picture 2" descr="http://d.hiphotos.baidu.com/baike/w%3D268%3Bg%3D0/sign=b8df0a7ec9fc1e17fdbf8b3772ab913e/d4628535e5dde7116b99fe9ea1efce1b9d16610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585" y="2057174"/>
            <a:ext cx="2877400" cy="424703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o Kill a Mockingbird 50th Anniversary Edi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360" y="2057174"/>
            <a:ext cx="3270206" cy="4298548"/>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259" y="2057174"/>
            <a:ext cx="2908676" cy="4356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8" descr="“a passage to india”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7781852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3" name="Line 16"/>
          <p:cNvSpPr>
            <a:spLocks noChangeShapeType="1"/>
          </p:cNvSpPr>
          <p:nvPr/>
        </p:nvSpPr>
        <p:spPr bwMode="auto">
          <a:xfrm>
            <a:off x="1775885" y="3284538"/>
            <a:ext cx="297603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88" y="44625"/>
            <a:ext cx="2208245" cy="156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标题 1"/>
          <p:cNvSpPr txBox="1">
            <a:spLocks/>
          </p:cNvSpPr>
          <p:nvPr/>
        </p:nvSpPr>
        <p:spPr>
          <a:xfrm>
            <a:off x="2255573" y="256654"/>
            <a:ext cx="900092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b="1" dirty="0" smtClean="0"/>
              <a:t>   After-class Task</a:t>
            </a:r>
            <a:endParaRPr lang="zh-CN" altLang="en-US" b="1" dirty="0"/>
          </a:p>
        </p:txBody>
      </p:sp>
      <p:cxnSp>
        <p:nvCxnSpPr>
          <p:cNvPr id="22" name="直接连接符 21"/>
          <p:cNvCxnSpPr/>
          <p:nvPr/>
        </p:nvCxnSpPr>
        <p:spPr>
          <a:xfrm>
            <a:off x="2543605" y="1268760"/>
            <a:ext cx="902500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AutoShape 4" descr="“A Good Read”的图片搜索结果"/>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13" y="1772816"/>
            <a:ext cx="4704523"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descr="“A Good Read”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979" y="1484784"/>
            <a:ext cx="5952661" cy="115212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225006" y="6381329"/>
            <a:ext cx="2914003" cy="461665"/>
          </a:xfrm>
          <a:prstGeom prst="rect">
            <a:avLst/>
          </a:prstGeom>
        </p:spPr>
        <p:txBody>
          <a:bodyPr wrap="none">
            <a:spAutoFit/>
          </a:bodyPr>
          <a:lstStyle/>
          <a:p>
            <a:r>
              <a:rPr lang="en-US" altLang="zh-CN" sz="2400" b="1" dirty="0"/>
              <a:t>Books worth reading.</a:t>
            </a:r>
            <a:endParaRPr lang="zh-CN" altLang="en-US" sz="2400" b="1" dirty="0"/>
          </a:p>
        </p:txBody>
      </p:sp>
      <p:sp>
        <p:nvSpPr>
          <p:cNvPr id="5" name="矩形 4"/>
          <p:cNvSpPr/>
          <p:nvPr/>
        </p:nvSpPr>
        <p:spPr>
          <a:xfrm>
            <a:off x="5757078" y="2826508"/>
            <a:ext cx="6411585" cy="3170099"/>
          </a:xfrm>
          <a:prstGeom prst="rect">
            <a:avLst/>
          </a:prstGeom>
        </p:spPr>
        <p:txBody>
          <a:bodyPr wrap="square">
            <a:spAutoFit/>
          </a:bodyPr>
          <a:lstStyle/>
          <a:p>
            <a:pPr marL="180975" indent="-180975">
              <a:buFont typeface="Arial" panose="020B0604020202020204" pitchFamily="34" charset="0"/>
              <a:buChar char="•"/>
            </a:pPr>
            <a:r>
              <a:rPr lang="en-US" altLang="zh-CN" sz="2000" dirty="0" smtClean="0"/>
              <a:t>Our class began to produce a ten-minute TV </a:t>
            </a:r>
            <a:r>
              <a:rPr lang="en-US" altLang="zh-CN" sz="2000" dirty="0" err="1" smtClean="0"/>
              <a:t>programm</a:t>
            </a:r>
            <a:r>
              <a:rPr lang="en-US" altLang="zh-CN" sz="2000" dirty="0" smtClean="0"/>
              <a:t> ________ to introduce your favorite books for reading; </a:t>
            </a:r>
          </a:p>
          <a:p>
            <a:pPr marL="180975" indent="-180975">
              <a:buFont typeface="Arial" panose="020B0604020202020204" pitchFamily="34" charset="0"/>
              <a:buChar char="•"/>
            </a:pPr>
            <a:r>
              <a:rPr lang="en-US" altLang="zh-CN" sz="2000" dirty="0" smtClean="0"/>
              <a:t>Each group as the panelists collectively choose one favorite book for your introduction;</a:t>
            </a:r>
          </a:p>
          <a:p>
            <a:pPr marL="180975" indent="-180975">
              <a:buFont typeface="Arial" panose="020B0604020202020204" pitchFamily="34" charset="0"/>
              <a:buChar char="•"/>
            </a:pPr>
            <a:r>
              <a:rPr lang="en-US" altLang="zh-CN" sz="2000" dirty="0" smtClean="0"/>
              <a:t>The program should be interesting and appealing</a:t>
            </a:r>
            <a:r>
              <a:rPr lang="en-US" altLang="zh-CN" sz="2000" dirty="0"/>
              <a:t>, </a:t>
            </a:r>
            <a:r>
              <a:rPr lang="en-US" altLang="zh-CN" sz="2000" dirty="0" smtClean="0"/>
              <a:t>with book </a:t>
            </a:r>
            <a:r>
              <a:rPr lang="en-US" altLang="zh-CN" sz="2000" dirty="0"/>
              <a:t>introduction </a:t>
            </a:r>
            <a:r>
              <a:rPr lang="en-US" altLang="zh-CN" sz="2000" dirty="0" smtClean="0"/>
              <a:t>about </a:t>
            </a:r>
          </a:p>
          <a:p>
            <a:pPr marL="180975" indent="-180975"/>
            <a:r>
              <a:rPr lang="en-US" altLang="zh-CN" sz="2000" dirty="0"/>
              <a:t> </a:t>
            </a:r>
            <a:r>
              <a:rPr lang="en-US" altLang="zh-CN" sz="2000" dirty="0" smtClean="0"/>
              <a:t>     the book title, writer, contents,… and the reasons for choosing it.</a:t>
            </a:r>
          </a:p>
          <a:p>
            <a:pPr marL="180975" indent="-180975">
              <a:buFont typeface="Arial" panose="020B0604020202020204" pitchFamily="34" charset="0"/>
              <a:buChar char="•"/>
            </a:pPr>
            <a:r>
              <a:rPr lang="en-US" altLang="zh-CN" sz="2000" dirty="0" smtClean="0"/>
              <a:t>The book introduced is on the reading list of most of the classmates is the </a:t>
            </a:r>
            <a:r>
              <a:rPr lang="en-US" altLang="zh-CN" sz="2000" b="1" dirty="0" smtClean="0">
                <a:solidFill>
                  <a:srgbClr val="C00000"/>
                </a:solidFill>
              </a:rPr>
              <a:t>winner</a:t>
            </a:r>
            <a:r>
              <a:rPr lang="en-US" altLang="zh-CN" sz="2000" dirty="0" smtClean="0"/>
              <a:t>!</a:t>
            </a:r>
          </a:p>
        </p:txBody>
      </p:sp>
    </p:spTree>
    <p:extLst>
      <p:ext uri="{BB962C8B-B14F-4D97-AF65-F5344CB8AC3E}">
        <p14:creationId xmlns:p14="http://schemas.microsoft.com/office/powerpoint/2010/main" val="2298564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94210" name="Rectangle 2"/>
          <p:cNvSpPr>
            <a:spLocks noGrp="1" noChangeAspect="1"/>
          </p:cNvSpPr>
          <p:nvPr>
            <p:ph type="title"/>
          </p:nvPr>
        </p:nvSpPr>
        <p:spPr>
          <a:xfrm>
            <a:off x="2066969" y="143860"/>
            <a:ext cx="8229600" cy="1143000"/>
          </a:xfrm>
          <a:noFill/>
        </p:spPr>
        <p:txBody>
          <a:bodyPr/>
          <a:lstStyle/>
          <a:p>
            <a:r>
              <a:rPr lang="en-US" altLang="zh-CN" b="1" dirty="0">
                <a:solidFill>
                  <a:schemeClr val="accent2">
                    <a:lumMod val="20000"/>
                    <a:lumOff val="80000"/>
                  </a:schemeClr>
                </a:solidFill>
              </a:rPr>
              <a:t>After-class Task</a:t>
            </a:r>
            <a:endParaRPr lang="en-US" altLang="zh-CN" b="1" dirty="0" smtClean="0">
              <a:solidFill>
                <a:schemeClr val="accent2">
                  <a:lumMod val="20000"/>
                  <a:lumOff val="80000"/>
                </a:schemeClr>
              </a:solidFill>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639" y="1360810"/>
            <a:ext cx="3406033" cy="1481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12" y="1813932"/>
            <a:ext cx="6181725" cy="45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03694"/>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3"/>
          <p:cNvSpPr txBox="1"/>
          <p:nvPr/>
        </p:nvSpPr>
        <p:spPr>
          <a:xfrm>
            <a:off x="0" y="360329"/>
            <a:ext cx="12192000" cy="646331"/>
          </a:xfrm>
          <a:prstGeom prst="rect">
            <a:avLst/>
          </a:prstGeom>
          <a:solidFill>
            <a:schemeClr val="accent2">
              <a:lumMod val="50000"/>
            </a:schemeClr>
          </a:solidFill>
        </p:spPr>
        <p:txBody>
          <a:bodyPr wrap="square" rtlCol="0">
            <a:spAutoFit/>
          </a:bodyPr>
          <a:lstStyle/>
          <a:p>
            <a:endParaRPr lang="en-US" altLang="zh-CN" dirty="0" smtClean="0"/>
          </a:p>
          <a:p>
            <a:endParaRPr lang="zh-CN" altLang="en-US" dirty="0"/>
          </a:p>
        </p:txBody>
      </p:sp>
      <p:sp>
        <p:nvSpPr>
          <p:cNvPr id="7" name="内容占位符 1"/>
          <p:cNvSpPr>
            <a:spLocks noGrp="1"/>
          </p:cNvSpPr>
          <p:nvPr>
            <p:ph idx="4294967295"/>
          </p:nvPr>
        </p:nvSpPr>
        <p:spPr bwMode="auto">
          <a:xfrm>
            <a:off x="352031" y="1427602"/>
            <a:ext cx="11523133" cy="5999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0" indent="0" eaLnBrk="1" hangingPunct="1">
              <a:spcBef>
                <a:spcPct val="0"/>
              </a:spcBef>
              <a:buFontTx/>
              <a:buNone/>
            </a:pPr>
            <a:r>
              <a:rPr lang="en-US" altLang="zh-CN" sz="2800" b="1" spc="-100" dirty="0" smtClean="0">
                <a:solidFill>
                  <a:srgbClr val="990000"/>
                </a:solidFill>
              </a:rPr>
              <a:t>Listen to a passage about baseball and fill in the blanks.</a:t>
            </a:r>
          </a:p>
          <a:p>
            <a:pPr marL="0" indent="0" eaLnBrk="1" hangingPunct="1">
              <a:spcBef>
                <a:spcPct val="0"/>
              </a:spcBef>
              <a:buFontTx/>
              <a:buNone/>
            </a:pPr>
            <a:endParaRPr lang="zh-CN" altLang="en-US" sz="1200" b="1" dirty="0" smtClean="0">
              <a:solidFill>
                <a:srgbClr val="003300"/>
              </a:solidFill>
            </a:endParaRPr>
          </a:p>
          <a:p>
            <a:pPr marL="0" indent="0" algn="just">
              <a:lnSpc>
                <a:spcPct val="100000"/>
              </a:lnSpc>
              <a:spcBef>
                <a:spcPct val="0"/>
              </a:spcBef>
              <a:buNone/>
            </a:pPr>
            <a:r>
              <a:rPr lang="en-US" altLang="zh-CN" dirty="0"/>
              <a:t>Baseball is America’s national sport. So it is not unusual that many popular expressions come from baseball. But first, let me explain a little about the game. </a:t>
            </a:r>
            <a:endParaRPr lang="en-US" altLang="zh-CN" sz="2800" dirty="0" smtClean="0"/>
          </a:p>
          <a:p>
            <a:pPr marL="0" indent="0" algn="just" eaLnBrk="1" hangingPunct="1">
              <a:lnSpc>
                <a:spcPct val="100000"/>
              </a:lnSpc>
              <a:spcBef>
                <a:spcPct val="0"/>
              </a:spcBef>
              <a:buFontTx/>
              <a:buNone/>
            </a:pPr>
            <a:r>
              <a:rPr lang="en-US" altLang="zh-CN" sz="2800" dirty="0" smtClean="0"/>
              <a:t>Each baseball team has nine players. The _______ of one team throws the ball to a batter from the other team. The batter attempts to hit the ball. If he misses, it is called a strike. If a batter gets three strikes, he loses his turn at bat and is called out. ________________________________________________  _______________________________________________. But if the batter hits the ball and it is not caught, the batter tries to run to one or more of the four bases on the field. The batter can run to all four bases if he hits the ball over the fence or out of the ballpark. _______________________.</a:t>
            </a:r>
          </a:p>
        </p:txBody>
      </p:sp>
      <p:sp>
        <p:nvSpPr>
          <p:cNvPr id="4" name="圆角矩形 3">
            <a:hlinkClick r:id="rId2" action="ppaction://hlinksldjump"/>
          </p:cNvPr>
          <p:cNvSpPr/>
          <p:nvPr/>
        </p:nvSpPr>
        <p:spPr>
          <a:xfrm>
            <a:off x="10592655" y="6356237"/>
            <a:ext cx="1409016" cy="448884"/>
          </a:xfrm>
          <a:prstGeom prst="roundRect">
            <a:avLst/>
          </a:prstGeom>
          <a:noFill/>
          <a:ln w="19050">
            <a:solidFill>
              <a:srgbClr val="99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800" b="1" dirty="0" smtClean="0">
                <a:solidFill>
                  <a:srgbClr val="990000"/>
                </a:solidFill>
              </a:rPr>
              <a:t>Key</a:t>
            </a:r>
            <a:endParaRPr lang="zh-CN" altLang="en-US" sz="2800" b="1" dirty="0">
              <a:solidFill>
                <a:srgbClr val="990000"/>
              </a:solidFill>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93" y="49216"/>
            <a:ext cx="1432133" cy="1269999"/>
          </a:xfrm>
          <a:prstGeom prst="rect">
            <a:avLst/>
          </a:prstGeom>
          <a:ln w="76200">
            <a:solidFill>
              <a:srgbClr val="FF9900"/>
            </a:solidFill>
          </a:ln>
        </p:spPr>
      </p:pic>
      <p:sp>
        <p:nvSpPr>
          <p:cNvPr id="13" name="Rectangle 2"/>
          <p:cNvSpPr>
            <a:spLocks noGrp="1" noChangeAspect="1"/>
          </p:cNvSpPr>
          <p:nvPr>
            <p:ph type="title"/>
          </p:nvPr>
        </p:nvSpPr>
        <p:spPr>
          <a:xfrm>
            <a:off x="2066969" y="143860"/>
            <a:ext cx="8229600" cy="1143000"/>
          </a:xfrm>
          <a:noFill/>
        </p:spPr>
        <p:txBody>
          <a:bodyPr/>
          <a:lstStyle/>
          <a:p>
            <a:r>
              <a:rPr lang="en-US" altLang="zh-CN" b="1" dirty="0" smtClean="0">
                <a:solidFill>
                  <a:schemeClr val="accent2">
                    <a:lumMod val="20000"/>
                    <a:lumOff val="80000"/>
                  </a:schemeClr>
                </a:solidFill>
              </a:rPr>
              <a:t>Extension Activities</a:t>
            </a:r>
          </a:p>
        </p:txBody>
      </p:sp>
    </p:spTree>
    <p:extLst>
      <p:ext uri="{BB962C8B-B14F-4D97-AF65-F5344CB8AC3E}">
        <p14:creationId xmlns:p14="http://schemas.microsoft.com/office/powerpoint/2010/main" val="24144338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1"/>
          <p:cNvSpPr>
            <a:spLocks noGrp="1"/>
          </p:cNvSpPr>
          <p:nvPr>
            <p:ph idx="4294967295"/>
          </p:nvPr>
        </p:nvSpPr>
        <p:spPr bwMode="auto">
          <a:xfrm>
            <a:off x="245534" y="1482412"/>
            <a:ext cx="11523133" cy="40346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marL="0" indent="0">
              <a:spcBef>
                <a:spcPct val="0"/>
              </a:spcBef>
              <a:buNone/>
            </a:pPr>
            <a:r>
              <a:rPr lang="en-US" altLang="zh-CN" dirty="0">
                <a:solidFill>
                  <a:srgbClr val="003300"/>
                </a:solidFill>
              </a:rPr>
              <a:t>Baseball is America’s national sport. So it is not unusual that many popular expressions come from baseball. But first, let me explain a little about the game. </a:t>
            </a:r>
          </a:p>
          <a:p>
            <a:pPr marL="0" indent="0" algn="just" eaLnBrk="1" hangingPunct="1">
              <a:lnSpc>
                <a:spcPct val="100000"/>
              </a:lnSpc>
              <a:spcBef>
                <a:spcPct val="0"/>
              </a:spcBef>
              <a:buFontTx/>
              <a:buNone/>
            </a:pPr>
            <a:r>
              <a:rPr lang="en-US" altLang="zh-CN" sz="2800" dirty="0" smtClean="0"/>
              <a:t>Each baseball team has nine players. The _______ of one team throws the ball to a batter from the other team. The batter attempts to hit the ball. If he misses, it is called a strike. If a batter gets three strikes, he loses his turn at bat and is called out. ________________________________________________  _______________________________________________. But if the batter hits the ball and it is not caught, the batter tries to run to one or more of the four bases on the field. The batter can run to all four bases if he hits the ball over the fence or out of the ballpark. ______________________________.</a:t>
            </a:r>
          </a:p>
        </p:txBody>
      </p:sp>
      <p:sp>
        <p:nvSpPr>
          <p:cNvPr id="19462" name="文本框 11"/>
          <p:cNvSpPr txBox="1">
            <a:spLocks noChangeArrowheads="1"/>
          </p:cNvSpPr>
          <p:nvPr/>
        </p:nvSpPr>
        <p:spPr bwMode="auto">
          <a:xfrm>
            <a:off x="245534" y="73026"/>
            <a:ext cx="3567002" cy="461665"/>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sp>
        <p:nvSpPr>
          <p:cNvPr id="12" name="Text Box 9"/>
          <p:cNvSpPr txBox="1">
            <a:spLocks noChangeArrowheads="1"/>
          </p:cNvSpPr>
          <p:nvPr/>
        </p:nvSpPr>
        <p:spPr bwMode="auto">
          <a:xfrm>
            <a:off x="6302060" y="2585873"/>
            <a:ext cx="1215846" cy="523220"/>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defRPr/>
            </a:pPr>
            <a:r>
              <a:rPr lang="en-US" altLang="zh-CN" sz="2800" dirty="0">
                <a:solidFill>
                  <a:srgbClr val="990000"/>
                </a:solidFill>
              </a:rPr>
              <a:t>pitcher</a:t>
            </a:r>
            <a:endParaRPr lang="zh-CN" altLang="en-US" sz="2800" dirty="0">
              <a:solidFill>
                <a:srgbClr val="990000"/>
              </a:solidFill>
            </a:endParaRPr>
          </a:p>
        </p:txBody>
      </p:sp>
      <p:sp>
        <p:nvSpPr>
          <p:cNvPr id="13" name="Text Box 12"/>
          <p:cNvSpPr txBox="1">
            <a:spLocks noChangeArrowheads="1"/>
          </p:cNvSpPr>
          <p:nvPr/>
        </p:nvSpPr>
        <p:spPr bwMode="auto">
          <a:xfrm>
            <a:off x="3832958" y="3877527"/>
            <a:ext cx="4831443" cy="519112"/>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dist">
              <a:defRPr/>
            </a:pPr>
            <a:r>
              <a:rPr lang="en-US" altLang="zh-CN" sz="2800" dirty="0" smtClean="0">
                <a:solidFill>
                  <a:srgbClr val="990000"/>
                </a:solidFill>
              </a:rPr>
              <a:t>The </a:t>
            </a:r>
            <a:r>
              <a:rPr lang="en-US" altLang="zh-CN" sz="2800" dirty="0">
                <a:solidFill>
                  <a:srgbClr val="990000"/>
                </a:solidFill>
              </a:rPr>
              <a:t>batter also is out if he</a:t>
            </a:r>
            <a:endParaRPr lang="zh-CN" altLang="en-US" sz="2800" dirty="0">
              <a:solidFill>
                <a:srgbClr val="990000"/>
              </a:solidFill>
            </a:endParaRPr>
          </a:p>
        </p:txBody>
      </p:sp>
      <p:sp>
        <p:nvSpPr>
          <p:cNvPr id="14" name="Text Box 13"/>
          <p:cNvSpPr txBox="1">
            <a:spLocks noChangeArrowheads="1"/>
          </p:cNvSpPr>
          <p:nvPr/>
        </p:nvSpPr>
        <p:spPr bwMode="auto">
          <a:xfrm>
            <a:off x="341613" y="4324498"/>
            <a:ext cx="8184853" cy="523220"/>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dist">
              <a:defRPr/>
            </a:pPr>
            <a:r>
              <a:rPr lang="en-US" altLang="zh-CN" sz="2800" dirty="0">
                <a:solidFill>
                  <a:srgbClr val="990000"/>
                </a:solidFill>
              </a:rPr>
              <a:t>hits the ball in the air and an opposing player catches it</a:t>
            </a:r>
            <a:endParaRPr lang="zh-CN" altLang="en-US" sz="2800" dirty="0">
              <a:solidFill>
                <a:srgbClr val="990000"/>
              </a:solidFill>
            </a:endParaRPr>
          </a:p>
        </p:txBody>
      </p:sp>
      <p:sp>
        <p:nvSpPr>
          <p:cNvPr id="15" name="Text Box 14"/>
          <p:cNvSpPr txBox="1">
            <a:spLocks noChangeArrowheads="1"/>
          </p:cNvSpPr>
          <p:nvPr/>
        </p:nvSpPr>
        <p:spPr bwMode="auto">
          <a:xfrm>
            <a:off x="5973345" y="5576299"/>
            <a:ext cx="2916437" cy="523220"/>
          </a:xfrm>
          <a:prstGeom prst="rect">
            <a:avLst/>
          </a:prstGeom>
          <a:noFill/>
          <a:ln>
            <a:noFill/>
          </a:ln>
          <a:effectLst>
            <a:prstShdw prst="shdw17" dist="17961" dir="2700000">
              <a:schemeClr val="accent1">
                <a:gamma/>
                <a:shade val="60000"/>
                <a:invGamma/>
              </a:schemeClr>
            </a:prstShdw>
          </a:effectLst>
          <a:extLst/>
        </p:spPr>
        <p:txBody>
          <a:bodyPr wrap="square">
            <a:spAutoFit/>
          </a:bodyPr>
          <a:lstStyle/>
          <a:p>
            <a:pPr algn="dist">
              <a:defRPr/>
            </a:pPr>
            <a:r>
              <a:rPr lang="en-US" altLang="zh-CN" sz="2800" dirty="0">
                <a:solidFill>
                  <a:srgbClr val="990000"/>
                </a:solidFill>
              </a:rPr>
              <a:t>Such a hit is called</a:t>
            </a:r>
            <a:endParaRPr lang="zh-CN" altLang="en-US" sz="2800" dirty="0">
              <a:solidFill>
                <a:srgbClr val="990000"/>
              </a:solidFill>
            </a:endParaRPr>
          </a:p>
        </p:txBody>
      </p:sp>
      <p:sp>
        <p:nvSpPr>
          <p:cNvPr id="16" name="Text Box 15"/>
          <p:cNvSpPr txBox="1">
            <a:spLocks noChangeArrowheads="1"/>
          </p:cNvSpPr>
          <p:nvPr/>
        </p:nvSpPr>
        <p:spPr bwMode="auto">
          <a:xfrm>
            <a:off x="8838264" y="5576299"/>
            <a:ext cx="1866217" cy="523220"/>
          </a:xfrm>
          <a:prstGeom prst="rect">
            <a:avLst/>
          </a:prstGeom>
          <a:noFill/>
          <a:ln>
            <a:noFill/>
          </a:ln>
          <a:effectLst>
            <a:prstShdw prst="shdw17" dist="17961" dir="2700000">
              <a:schemeClr val="accent1">
                <a:gamma/>
                <a:shade val="60000"/>
                <a:invGamma/>
              </a:schemeClr>
            </a:prstShdw>
          </a:effectLst>
          <a:extLst/>
        </p:spPr>
        <p:txBody>
          <a:bodyPr wrap="none">
            <a:spAutoFit/>
          </a:bodyPr>
          <a:lstStyle/>
          <a:p>
            <a:pPr>
              <a:defRPr/>
            </a:pPr>
            <a:r>
              <a:rPr lang="en-US" altLang="zh-CN" sz="2800" dirty="0">
                <a:solidFill>
                  <a:srgbClr val="990000"/>
                </a:solidFill>
              </a:rPr>
              <a:t>a home run</a:t>
            </a:r>
            <a:endParaRPr lang="zh-CN" altLang="en-US" sz="2800" dirty="0">
              <a:solidFill>
                <a:srgbClr val="990000"/>
              </a:solidFill>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1999" cy="1339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311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187829" y="2249019"/>
            <a:ext cx="10368177" cy="48695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marL="0" indent="1795463" eaLnBrk="1" hangingPunct="1">
              <a:lnSpc>
                <a:spcPct val="75000"/>
              </a:lnSpc>
              <a:buSzPct val="120000"/>
              <a:buFont typeface="Arial" panose="020B0604020202020204" pitchFamily="34" charset="0"/>
              <a:buNone/>
            </a:pPr>
            <a:r>
              <a:rPr lang="en-US" altLang="zh-CN" sz="2800" dirty="0" smtClean="0"/>
              <a:t>1. </a:t>
            </a:r>
            <a:r>
              <a:rPr lang="en-US" altLang="zh-CN" sz="2800" dirty="0" smtClean="0">
                <a:hlinkClick r:id="rId2" action="ppaction://hlinksldjump"/>
              </a:rPr>
              <a:t>on the ball </a:t>
            </a:r>
            <a:endParaRPr lang="en-US" altLang="zh-CN" sz="2800" dirty="0" smtClean="0"/>
          </a:p>
          <a:p>
            <a:pPr marL="0" indent="1795463" eaLnBrk="1" hangingPunct="1">
              <a:lnSpc>
                <a:spcPct val="75000"/>
              </a:lnSpc>
              <a:buSzPct val="120000"/>
              <a:buFont typeface="Arial" panose="020B0604020202020204" pitchFamily="34" charset="0"/>
              <a:buNone/>
            </a:pPr>
            <a:r>
              <a:rPr lang="en-US" altLang="zh-CN" sz="2800" dirty="0" smtClean="0"/>
              <a:t>2. </a:t>
            </a:r>
            <a:r>
              <a:rPr lang="en-US" altLang="zh-CN" sz="2800" dirty="0" smtClean="0">
                <a:hlinkClick r:id="rId2" action="ppaction://hlinksldjump"/>
              </a:rPr>
              <a:t>throw a curve ball </a:t>
            </a:r>
            <a:endParaRPr lang="en-US" altLang="zh-CN" sz="2800" dirty="0" smtClean="0"/>
          </a:p>
          <a:p>
            <a:pPr marL="0" indent="1795463" eaLnBrk="1" hangingPunct="1">
              <a:lnSpc>
                <a:spcPct val="75000"/>
              </a:lnSpc>
              <a:buSzPct val="120000"/>
              <a:buFont typeface="Arial" panose="020B0604020202020204" pitchFamily="34" charset="0"/>
              <a:buNone/>
            </a:pPr>
            <a:r>
              <a:rPr lang="en-US" altLang="zh-CN" sz="2800" dirty="0" smtClean="0"/>
              <a:t>3. </a:t>
            </a:r>
            <a:r>
              <a:rPr lang="en-US" altLang="zh-CN" sz="2800" dirty="0" smtClean="0">
                <a:hlinkClick r:id="rId2" action="ppaction://hlinksldjump"/>
              </a:rPr>
              <a:t>step up to the plate </a:t>
            </a:r>
            <a:endParaRPr lang="en-US" altLang="zh-CN" sz="2800" dirty="0" smtClean="0"/>
          </a:p>
          <a:p>
            <a:pPr marL="0" indent="1795463" eaLnBrk="1" hangingPunct="1">
              <a:lnSpc>
                <a:spcPct val="75000"/>
              </a:lnSpc>
              <a:buSzPct val="120000"/>
              <a:buFont typeface="Arial" panose="020B0604020202020204" pitchFamily="34" charset="0"/>
              <a:buNone/>
            </a:pPr>
            <a:r>
              <a:rPr lang="en-US" altLang="zh-CN" sz="2800" dirty="0" smtClean="0"/>
              <a:t>4. </a:t>
            </a:r>
            <a:r>
              <a:rPr lang="en-US" altLang="zh-CN" sz="2800" dirty="0" smtClean="0">
                <a:hlinkClick r:id="rId2" action="ppaction://hlinksldjump"/>
              </a:rPr>
              <a:t>a pinch hitter </a:t>
            </a:r>
            <a:endParaRPr lang="en-US" altLang="zh-CN" sz="2800" dirty="0" smtClean="0"/>
          </a:p>
          <a:p>
            <a:pPr marL="0" indent="1795463" eaLnBrk="1" hangingPunct="1">
              <a:lnSpc>
                <a:spcPct val="75000"/>
              </a:lnSpc>
              <a:buSzPct val="120000"/>
              <a:buFont typeface="Arial" panose="020B0604020202020204" pitchFamily="34" charset="0"/>
              <a:buNone/>
            </a:pPr>
            <a:r>
              <a:rPr lang="en-US" altLang="zh-CN" sz="2800" dirty="0" smtClean="0"/>
              <a:t>5. </a:t>
            </a:r>
            <a:r>
              <a:rPr lang="en-US" altLang="zh-CN" sz="2800" dirty="0" smtClean="0">
                <a:hlinkClick r:id="rId2" action="ppaction://hlinksldjump"/>
              </a:rPr>
              <a:t>strike out / go down swinging </a:t>
            </a:r>
            <a:endParaRPr lang="en-US" altLang="zh-CN" sz="2800" dirty="0" smtClean="0"/>
          </a:p>
          <a:p>
            <a:pPr marL="0" indent="1795463" eaLnBrk="1" hangingPunct="1">
              <a:lnSpc>
                <a:spcPct val="75000"/>
              </a:lnSpc>
              <a:buSzPct val="120000"/>
              <a:buFont typeface="Arial" panose="020B0604020202020204" pitchFamily="34" charset="0"/>
              <a:buNone/>
            </a:pPr>
            <a:r>
              <a:rPr lang="en-US" altLang="zh-CN" sz="2800" dirty="0" smtClean="0"/>
              <a:t>6. </a:t>
            </a:r>
            <a:r>
              <a:rPr lang="en-US" altLang="zh-CN" sz="2800" dirty="0" smtClean="0">
                <a:hlinkClick r:id="rId3" action="ppaction://hlinksldjump"/>
              </a:rPr>
              <a:t>hit a home run / hit it out of the park</a:t>
            </a:r>
            <a:endParaRPr lang="en-US" altLang="zh-CN" sz="2800" dirty="0" smtClean="0"/>
          </a:p>
          <a:p>
            <a:pPr marL="0" indent="1795463" eaLnBrk="1" hangingPunct="1">
              <a:lnSpc>
                <a:spcPct val="75000"/>
              </a:lnSpc>
              <a:buSzPct val="120000"/>
              <a:buFont typeface="Arial" panose="020B0604020202020204" pitchFamily="34" charset="0"/>
              <a:buNone/>
            </a:pPr>
            <a:r>
              <a:rPr lang="en-US" altLang="zh-CN" sz="2800" dirty="0" smtClean="0"/>
              <a:t>7. </a:t>
            </a:r>
            <a:r>
              <a:rPr lang="en-US" altLang="zh-CN" sz="2800" dirty="0" smtClean="0">
                <a:hlinkClick r:id="rId3" action="ppaction://hlinksldjump"/>
              </a:rPr>
              <a:t>touch base with sb.</a:t>
            </a:r>
            <a:endParaRPr lang="en-US" altLang="zh-CN" sz="2800" dirty="0" smtClean="0"/>
          </a:p>
          <a:p>
            <a:pPr marL="0" indent="1795463" eaLnBrk="1" hangingPunct="1">
              <a:lnSpc>
                <a:spcPct val="75000"/>
              </a:lnSpc>
              <a:buSzPct val="120000"/>
              <a:buNone/>
            </a:pPr>
            <a:r>
              <a:rPr lang="en-US" altLang="zh-CN" dirty="0"/>
              <a:t>8. </a:t>
            </a:r>
            <a:r>
              <a:rPr lang="en-US" altLang="zh-CN" dirty="0">
                <a:hlinkClick r:id="rId3" action="ppaction://hlinksldjump"/>
              </a:rPr>
              <a:t>touch all the bases</a:t>
            </a:r>
            <a:endParaRPr lang="zh-CN" altLang="en-US" dirty="0"/>
          </a:p>
          <a:p>
            <a:pPr marL="0" indent="1795463" eaLnBrk="1" hangingPunct="1">
              <a:lnSpc>
                <a:spcPct val="75000"/>
              </a:lnSpc>
              <a:buSzPct val="120000"/>
              <a:buNone/>
            </a:pPr>
            <a:r>
              <a:rPr lang="en-US" altLang="zh-CN" dirty="0"/>
              <a:t>9. </a:t>
            </a:r>
            <a:r>
              <a:rPr lang="en-US" altLang="zh-CN" dirty="0">
                <a:hlinkClick r:id="rId3" action="ppaction://hlinksldjump"/>
              </a:rPr>
              <a:t>cover one’s bases</a:t>
            </a:r>
            <a:endParaRPr lang="zh-CN" altLang="en-US" dirty="0"/>
          </a:p>
          <a:p>
            <a:pPr marL="0" indent="1795463" eaLnBrk="1" hangingPunct="1">
              <a:lnSpc>
                <a:spcPct val="75000"/>
              </a:lnSpc>
              <a:buSzPct val="120000"/>
              <a:buNone/>
            </a:pPr>
            <a:r>
              <a:rPr lang="en-US" altLang="zh-CN" dirty="0"/>
              <a:t>10. </a:t>
            </a:r>
            <a:r>
              <a:rPr lang="en-US" altLang="zh-CN" dirty="0">
                <a:hlinkClick r:id="rId3" action="ppaction://hlinksldjump"/>
              </a:rPr>
              <a:t>be way off base </a:t>
            </a:r>
            <a:endParaRPr lang="en-US" altLang="zh-CN" dirty="0" smtClean="0"/>
          </a:p>
          <a:p>
            <a:pPr marL="0" indent="1795463" eaLnBrk="1" hangingPunct="1">
              <a:lnSpc>
                <a:spcPct val="75000"/>
              </a:lnSpc>
              <a:buSzPct val="120000"/>
              <a:buNone/>
            </a:pPr>
            <a:r>
              <a:rPr lang="en-US" altLang="zh-CN" dirty="0"/>
              <a:t>11. </a:t>
            </a:r>
            <a:r>
              <a:rPr lang="en-US" altLang="zh-CN" dirty="0">
                <a:hlinkClick r:id="rId3" action="ppaction://hlinksldjump"/>
              </a:rPr>
              <a:t>a whole new </a:t>
            </a:r>
            <a:r>
              <a:rPr lang="en-US" altLang="zh-CN" dirty="0" smtClean="0">
                <a:hlinkClick r:id="rId3" action="ppaction://hlinksldjump"/>
              </a:rPr>
              <a:t>ballgame</a:t>
            </a:r>
            <a:endParaRPr lang="zh-CN" altLang="en-US" dirty="0"/>
          </a:p>
        </p:txBody>
      </p:sp>
      <p:sp>
        <p:nvSpPr>
          <p:cNvPr id="18435" name="文本框 11"/>
          <p:cNvSpPr txBox="1">
            <a:spLocks noChangeArrowheads="1"/>
          </p:cNvSpPr>
          <p:nvPr/>
        </p:nvSpPr>
        <p:spPr bwMode="auto">
          <a:xfrm>
            <a:off x="245534" y="73026"/>
            <a:ext cx="3567002" cy="461665"/>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sp>
        <p:nvSpPr>
          <p:cNvPr id="13" name="圆角矩形 12">
            <a:hlinkClick r:id="rId4" action="ppaction://hlinksldjump"/>
          </p:cNvPr>
          <p:cNvSpPr/>
          <p:nvPr/>
        </p:nvSpPr>
        <p:spPr>
          <a:xfrm>
            <a:off x="8946783" y="6031615"/>
            <a:ext cx="1632317" cy="448884"/>
          </a:xfrm>
          <a:prstGeom prst="roundRect">
            <a:avLst/>
          </a:prstGeom>
          <a:noFill/>
          <a:ln w="19050">
            <a:solidFill>
              <a:srgbClr val="99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800" b="1" dirty="0" smtClean="0">
                <a:solidFill>
                  <a:srgbClr val="990000"/>
                </a:solidFill>
                <a:hlinkClick r:id="rId5" action="ppaction://hlinksldjump"/>
              </a:rPr>
              <a:t>Script</a:t>
            </a:r>
            <a:endParaRPr lang="zh-CN" altLang="en-US" sz="2800" b="1" dirty="0">
              <a:solidFill>
                <a:srgbClr val="990000"/>
              </a:solidFill>
            </a:endParaRPr>
          </a:p>
        </p:txBody>
      </p:sp>
      <p:sp>
        <p:nvSpPr>
          <p:cNvPr id="12" name="TextBox 11"/>
          <p:cNvSpPr txBox="1"/>
          <p:nvPr/>
        </p:nvSpPr>
        <p:spPr>
          <a:xfrm>
            <a:off x="245534" y="1365564"/>
            <a:ext cx="11201400" cy="954107"/>
          </a:xfrm>
          <a:prstGeom prst="rect">
            <a:avLst/>
          </a:prstGeom>
          <a:noFill/>
        </p:spPr>
        <p:txBody>
          <a:bodyPr wrap="square" rtlCol="0">
            <a:spAutoFit/>
          </a:bodyPr>
          <a:lstStyle/>
          <a:p>
            <a:pPr algn="just"/>
            <a:r>
              <a:rPr lang="en-US" altLang="zh-CN" sz="2800" b="1" dirty="0" smtClean="0">
                <a:solidFill>
                  <a:srgbClr val="990000"/>
                </a:solidFill>
              </a:rPr>
              <a:t>Listen to a passage about baseball and try to explain the following baseball terms.</a:t>
            </a:r>
            <a:endParaRPr lang="zh-CN" altLang="en-US" sz="2800" dirty="0"/>
          </a:p>
        </p:txBody>
      </p:sp>
      <p:pic>
        <p:nvPicPr>
          <p:cNvPr id="1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
            <a:ext cx="12191999" cy="1339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4028" y="2394331"/>
            <a:ext cx="2077792" cy="327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284" y="4194499"/>
            <a:ext cx="20002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39055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
          <p:cNvSpPr>
            <a:spLocks noGrp="1"/>
          </p:cNvSpPr>
          <p:nvPr>
            <p:ph idx="4294967295"/>
          </p:nvPr>
        </p:nvSpPr>
        <p:spPr bwMode="auto">
          <a:xfrm>
            <a:off x="1032028" y="1437903"/>
            <a:ext cx="11609347" cy="60045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61950" indent="-360363" eaLnBrk="1" hangingPunct="1">
              <a:buSzPct val="120000"/>
              <a:buFont typeface="Arial" panose="020B0604020202020204" pitchFamily="34" charset="0"/>
              <a:buNone/>
            </a:pPr>
            <a:r>
              <a:rPr lang="en-US" altLang="zh-CN" sz="2800" dirty="0" smtClean="0"/>
              <a:t>1. on the ball </a:t>
            </a:r>
          </a:p>
          <a:p>
            <a:pPr marL="361950" indent="-360363" algn="just" eaLnBrk="1" hangingPunct="1">
              <a:buSzPct val="120000"/>
              <a:buFont typeface="Arial" panose="020B0604020202020204" pitchFamily="34" charset="0"/>
              <a:buNone/>
            </a:pPr>
            <a:r>
              <a:rPr lang="en-US" altLang="zh-CN" sz="2800" dirty="0" smtClean="0">
                <a:solidFill>
                  <a:schemeClr val="hlink"/>
                </a:solidFill>
              </a:rPr>
              <a:t>     intelligent and able to do a good job</a:t>
            </a:r>
            <a:r>
              <a:rPr lang="en-US" altLang="zh-CN" dirty="0" smtClean="0">
                <a:solidFill>
                  <a:schemeClr val="hlink"/>
                </a:solidFill>
              </a:rPr>
              <a:t> </a:t>
            </a:r>
            <a:r>
              <a:rPr lang="en-US" altLang="zh-CN" sz="2800" dirty="0" smtClean="0">
                <a:solidFill>
                  <a:schemeClr val="hlink"/>
                </a:solidFill>
              </a:rPr>
              <a:t> </a:t>
            </a:r>
          </a:p>
          <a:p>
            <a:pPr marL="361950" indent="-360363" algn="just" eaLnBrk="1" hangingPunct="1">
              <a:buSzPct val="120000"/>
              <a:buFont typeface="Arial" panose="020B0604020202020204" pitchFamily="34" charset="0"/>
              <a:buNone/>
            </a:pPr>
            <a:r>
              <a:rPr lang="en-US" altLang="zh-CN" sz="2800" dirty="0" smtClean="0"/>
              <a:t>2. throw a curve ball</a:t>
            </a:r>
          </a:p>
          <a:p>
            <a:pPr marL="361950" indent="-360363" algn="just" eaLnBrk="1" hangingPunct="1">
              <a:buSzPct val="120000"/>
              <a:buFont typeface="Arial" panose="020B0604020202020204" pitchFamily="34" charset="0"/>
              <a:buNone/>
            </a:pPr>
            <a:r>
              <a:rPr lang="en-US" altLang="zh-CN" sz="2800" dirty="0" smtClean="0">
                <a:solidFill>
                  <a:schemeClr val="hlink"/>
                </a:solidFill>
              </a:rPr>
              <a:t>    do </a:t>
            </a:r>
            <a:r>
              <a:rPr lang="en-US" altLang="zh-CN" sz="2800" dirty="0" err="1" smtClean="0">
                <a:solidFill>
                  <a:schemeClr val="hlink"/>
                </a:solidFill>
              </a:rPr>
              <a:t>sth</a:t>
            </a:r>
            <a:r>
              <a:rPr lang="en-US" altLang="zh-CN" sz="2800" dirty="0" smtClean="0">
                <a:solidFill>
                  <a:schemeClr val="hlink"/>
                </a:solidFill>
              </a:rPr>
              <a:t>. unexpected</a:t>
            </a:r>
            <a:r>
              <a:rPr lang="en-US" altLang="zh-CN" dirty="0" smtClean="0">
                <a:solidFill>
                  <a:schemeClr val="hlink"/>
                </a:solidFill>
              </a:rPr>
              <a:t> </a:t>
            </a:r>
            <a:r>
              <a:rPr lang="en-US" altLang="zh-CN" sz="2800" dirty="0" smtClean="0">
                <a:solidFill>
                  <a:schemeClr val="hlink"/>
                </a:solidFill>
              </a:rPr>
              <a:t> </a:t>
            </a:r>
          </a:p>
          <a:p>
            <a:pPr marL="361950" indent="-360363" algn="just" eaLnBrk="1" hangingPunct="1">
              <a:buSzPct val="120000"/>
              <a:buFont typeface="Arial" panose="020B0604020202020204" pitchFamily="34" charset="0"/>
              <a:buNone/>
            </a:pPr>
            <a:r>
              <a:rPr lang="en-US" altLang="zh-CN" sz="2800" dirty="0" smtClean="0"/>
              <a:t>3. step up to the plate</a:t>
            </a:r>
            <a:endParaRPr lang="en-US" altLang="zh-CN" dirty="0" smtClean="0"/>
          </a:p>
          <a:p>
            <a:pPr marL="361950" indent="-360363" algn="just" eaLnBrk="1" hangingPunct="1">
              <a:buSzPct val="120000"/>
              <a:buFont typeface="Arial" panose="020B0604020202020204" pitchFamily="34" charset="0"/>
              <a:buNone/>
            </a:pPr>
            <a:r>
              <a:rPr lang="zh-CN" altLang="en-US" dirty="0" smtClean="0">
                <a:solidFill>
                  <a:schemeClr val="hlink"/>
                </a:solidFill>
              </a:rPr>
              <a:t>    </a:t>
            </a:r>
            <a:r>
              <a:rPr lang="en-US" altLang="zh-CN" sz="2800" dirty="0" smtClean="0">
                <a:solidFill>
                  <a:schemeClr val="hlink"/>
                </a:solidFill>
              </a:rPr>
              <a:t>be ready to do one’s job</a:t>
            </a:r>
          </a:p>
          <a:p>
            <a:pPr marL="361950" indent="-360363" algn="just" eaLnBrk="1" hangingPunct="1">
              <a:buSzPct val="120000"/>
              <a:buFont typeface="Arial" panose="020B0604020202020204" pitchFamily="34" charset="0"/>
              <a:buNone/>
            </a:pPr>
            <a:r>
              <a:rPr lang="en-US" altLang="zh-CN" sz="2800" dirty="0" smtClean="0"/>
              <a:t>4. a pinch hitter</a:t>
            </a:r>
          </a:p>
          <a:p>
            <a:pPr marL="361950" indent="-360363" algn="just" eaLnBrk="1" hangingPunct="1">
              <a:buSzPct val="120000"/>
              <a:buFont typeface="Arial" panose="020B0604020202020204" pitchFamily="34" charset="0"/>
              <a:buNone/>
            </a:pPr>
            <a:r>
              <a:rPr lang="en-US" altLang="zh-CN" sz="2800" dirty="0" smtClean="0"/>
              <a:t>    </a:t>
            </a:r>
            <a:r>
              <a:rPr lang="en-US" altLang="zh-CN" sz="2800" dirty="0" smtClean="0">
                <a:solidFill>
                  <a:schemeClr val="hlink"/>
                </a:solidFill>
              </a:rPr>
              <a:t>a person who</a:t>
            </a:r>
            <a:r>
              <a:rPr lang="en-US" altLang="zh-CN" sz="2800" b="1" dirty="0" smtClean="0">
                <a:solidFill>
                  <a:schemeClr val="hlink"/>
                </a:solidFill>
              </a:rPr>
              <a:t> </a:t>
            </a:r>
            <a:r>
              <a:rPr lang="en-US" altLang="zh-CN" sz="2800" dirty="0" smtClean="0">
                <a:solidFill>
                  <a:schemeClr val="hlink"/>
                </a:solidFill>
              </a:rPr>
              <a:t>takes the place of sb. else at a job or activity</a:t>
            </a:r>
          </a:p>
          <a:p>
            <a:pPr marL="361950" indent="-360363" algn="just" eaLnBrk="1" hangingPunct="1">
              <a:buSzPct val="120000"/>
              <a:buFont typeface="Arial" panose="020B0604020202020204" pitchFamily="34" charset="0"/>
              <a:buNone/>
            </a:pPr>
            <a:r>
              <a:rPr lang="en-US" altLang="zh-CN" dirty="0"/>
              <a:t>5. strike out / go down swinging</a:t>
            </a:r>
          </a:p>
          <a:p>
            <a:pPr marL="361950" indent="-360363" eaLnBrk="1" hangingPunct="1">
              <a:buSzPct val="120000"/>
              <a:buFont typeface="Arial" panose="020B0604020202020204" pitchFamily="34" charset="0"/>
              <a:buNone/>
            </a:pPr>
            <a:r>
              <a:rPr lang="en-US" altLang="zh-CN" dirty="0">
                <a:solidFill>
                  <a:schemeClr val="hlink"/>
                </a:solidFill>
              </a:rPr>
              <a:t>    attempt </a:t>
            </a:r>
            <a:r>
              <a:rPr lang="en-US" altLang="zh-CN" dirty="0" err="1" smtClean="0">
                <a:solidFill>
                  <a:schemeClr val="hlink"/>
                </a:solidFill>
              </a:rPr>
              <a:t>sth</a:t>
            </a:r>
            <a:r>
              <a:rPr lang="en-US" altLang="zh-CN" dirty="0" smtClean="0">
                <a:solidFill>
                  <a:schemeClr val="hlink"/>
                </a:solidFill>
              </a:rPr>
              <a:t>. </a:t>
            </a:r>
            <a:r>
              <a:rPr lang="en-US" altLang="zh-CN" dirty="0">
                <a:solidFill>
                  <a:schemeClr val="hlink"/>
                </a:solidFill>
              </a:rPr>
              <a:t>but fail</a:t>
            </a:r>
          </a:p>
          <a:p>
            <a:pPr eaLnBrk="1" hangingPunct="1">
              <a:buSzPct val="120000"/>
              <a:buFont typeface="Arial" panose="020B0604020202020204" pitchFamily="34" charset="0"/>
              <a:buNone/>
            </a:pPr>
            <a:endParaRPr lang="zh-CN" altLang="en-US" sz="2800" dirty="0" smtClean="0">
              <a:solidFill>
                <a:schemeClr val="hlink"/>
              </a:solidFill>
            </a:endParaRPr>
          </a:p>
        </p:txBody>
      </p:sp>
      <p:sp>
        <p:nvSpPr>
          <p:cNvPr id="18435" name="文本框 11"/>
          <p:cNvSpPr txBox="1">
            <a:spLocks noChangeArrowheads="1"/>
          </p:cNvSpPr>
          <p:nvPr/>
        </p:nvSpPr>
        <p:spPr bwMode="auto">
          <a:xfrm>
            <a:off x="245534" y="73026"/>
            <a:ext cx="3567002" cy="461665"/>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1999" cy="1339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839" y="1384478"/>
            <a:ext cx="2681489" cy="3432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44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dissolve">
                                      <p:cBhvr>
                                        <p:cTn id="12" dur="500"/>
                                        <p:tgtEl>
                                          <p:spTgt spid="1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animEffect transition="in" filter="dissolve">
                                      <p:cBhvr>
                                        <p:cTn id="17" dur="500"/>
                                        <p:tgtEl>
                                          <p:spTgt spid="1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xEl>
                                              <p:pRg st="7" end="7"/>
                                            </p:txEl>
                                          </p:spTgt>
                                        </p:tgtEl>
                                        <p:attrNameLst>
                                          <p:attrName>style.visibility</p:attrName>
                                        </p:attrNameLst>
                                      </p:cBhvr>
                                      <p:to>
                                        <p:strVal val="visible"/>
                                      </p:to>
                                    </p:set>
                                    <p:animEffect transition="in" filter="dissolve">
                                      <p:cBhvr>
                                        <p:cTn id="22" dur="500"/>
                                        <p:tgtEl>
                                          <p:spTgt spid="1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
                                            <p:txEl>
                                              <p:pRg st="9" end="9"/>
                                            </p:txEl>
                                          </p:spTgt>
                                        </p:tgtEl>
                                        <p:attrNameLst>
                                          <p:attrName>style.visibility</p:attrName>
                                        </p:attrNameLst>
                                      </p:cBhvr>
                                      <p:to>
                                        <p:strVal val="visible"/>
                                      </p:to>
                                    </p:set>
                                    <p:animEffect transition="in" filter="dissolve">
                                      <p:cBhvr>
                                        <p:cTn id="27"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697178" y="1651368"/>
            <a:ext cx="11609344" cy="604291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61950" indent="-360363" algn="just" eaLnBrk="1" hangingPunct="1">
              <a:buSzPct val="120000"/>
              <a:buFont typeface="Arial" panose="020B0604020202020204" pitchFamily="34" charset="0"/>
              <a:buNone/>
            </a:pPr>
            <a:r>
              <a:rPr lang="en-US" altLang="zh-CN" sz="2800" dirty="0" smtClean="0"/>
              <a:t>6. hit a home run / hit it out of the park</a:t>
            </a:r>
          </a:p>
          <a:p>
            <a:pPr marL="361950" indent="-360363" algn="just" eaLnBrk="1" hangingPunct="1">
              <a:buSzPct val="120000"/>
              <a:buFont typeface="Arial" panose="020B0604020202020204" pitchFamily="34" charset="0"/>
              <a:buNone/>
            </a:pPr>
            <a:r>
              <a:rPr lang="zh-CN" altLang="en-US" sz="2800" dirty="0" smtClean="0"/>
              <a:t>    </a:t>
            </a:r>
            <a:r>
              <a:rPr lang="en-US" altLang="zh-CN" sz="2800" dirty="0" smtClean="0">
                <a:solidFill>
                  <a:schemeClr val="hlink"/>
                </a:solidFill>
              </a:rPr>
              <a:t>do </a:t>
            </a:r>
            <a:r>
              <a:rPr lang="en-US" altLang="zh-CN" sz="2800" dirty="0" err="1" smtClean="0">
                <a:solidFill>
                  <a:schemeClr val="hlink"/>
                </a:solidFill>
              </a:rPr>
              <a:t>sth</a:t>
            </a:r>
            <a:r>
              <a:rPr lang="en-US" altLang="zh-CN" sz="2800" dirty="0" smtClean="0">
                <a:solidFill>
                  <a:schemeClr val="hlink"/>
                </a:solidFill>
              </a:rPr>
              <a:t>. extremely well</a:t>
            </a:r>
          </a:p>
          <a:p>
            <a:pPr marL="361950" indent="-360363" algn="just" eaLnBrk="1" hangingPunct="1">
              <a:spcBef>
                <a:spcPct val="0"/>
              </a:spcBef>
              <a:buFontTx/>
              <a:buNone/>
            </a:pPr>
            <a:r>
              <a:rPr lang="en-US" altLang="zh-CN" sz="2800" dirty="0" smtClean="0"/>
              <a:t>7. touch base with sb.</a:t>
            </a:r>
          </a:p>
          <a:p>
            <a:pPr marL="361950" indent="-360363" algn="just" eaLnBrk="1" hangingPunct="1">
              <a:spcBef>
                <a:spcPct val="0"/>
              </a:spcBef>
              <a:buFontTx/>
              <a:buNone/>
            </a:pPr>
            <a:r>
              <a:rPr lang="zh-CN" altLang="en-US" dirty="0" smtClean="0"/>
              <a:t>    </a:t>
            </a:r>
            <a:r>
              <a:rPr lang="en-US" altLang="zh-CN" sz="2800" dirty="0" smtClean="0">
                <a:solidFill>
                  <a:schemeClr val="hlink"/>
                </a:solidFill>
              </a:rPr>
              <a:t>talk to sb. from time to time about </a:t>
            </a:r>
            <a:r>
              <a:rPr lang="en-US" altLang="zh-CN" sz="2800" dirty="0" err="1" smtClean="0">
                <a:solidFill>
                  <a:schemeClr val="hlink"/>
                </a:solidFill>
              </a:rPr>
              <a:t>sth</a:t>
            </a:r>
            <a:r>
              <a:rPr lang="en-US" altLang="zh-CN" sz="2800" dirty="0" smtClean="0">
                <a:solidFill>
                  <a:schemeClr val="hlink"/>
                </a:solidFill>
              </a:rPr>
              <a:t>. you plan to do</a:t>
            </a:r>
          </a:p>
          <a:p>
            <a:pPr marL="361950" indent="-360363" algn="just" eaLnBrk="1" hangingPunct="1">
              <a:spcBef>
                <a:spcPct val="0"/>
              </a:spcBef>
              <a:buFontTx/>
              <a:buNone/>
            </a:pPr>
            <a:r>
              <a:rPr lang="en-US" altLang="zh-CN" sz="2800" dirty="0" smtClean="0"/>
              <a:t>8. touch all the bases</a:t>
            </a:r>
          </a:p>
          <a:p>
            <a:pPr marL="361950" indent="-360363" algn="just" eaLnBrk="1" hangingPunct="1">
              <a:spcBef>
                <a:spcPct val="0"/>
              </a:spcBef>
              <a:buFontTx/>
              <a:buNone/>
            </a:pPr>
            <a:r>
              <a:rPr lang="en-US" altLang="zh-CN" sz="2800" dirty="0" smtClean="0">
                <a:solidFill>
                  <a:schemeClr val="hlink"/>
                </a:solidFill>
              </a:rPr>
              <a:t>    do what is necessary to complete a job or activity</a:t>
            </a:r>
          </a:p>
          <a:p>
            <a:pPr marL="361950" indent="-360363" algn="just" eaLnBrk="1" hangingPunct="1">
              <a:spcBef>
                <a:spcPct val="0"/>
              </a:spcBef>
              <a:buFontTx/>
              <a:buNone/>
            </a:pPr>
            <a:r>
              <a:rPr lang="en-US" altLang="zh-CN" dirty="0"/>
              <a:t>9. cover one’s bases</a:t>
            </a:r>
          </a:p>
          <a:p>
            <a:pPr marL="361950" indent="-360363" algn="just" eaLnBrk="1" hangingPunct="1">
              <a:spcBef>
                <a:spcPct val="0"/>
              </a:spcBef>
              <a:buFontTx/>
              <a:buNone/>
            </a:pPr>
            <a:r>
              <a:rPr lang="en-US" altLang="zh-CN" dirty="0">
                <a:solidFill>
                  <a:schemeClr val="hlink"/>
                </a:solidFill>
              </a:rPr>
              <a:t>    be well prepared</a:t>
            </a:r>
          </a:p>
          <a:p>
            <a:pPr marL="361950" indent="-360363" algn="just" eaLnBrk="1" hangingPunct="1">
              <a:spcBef>
                <a:spcPct val="0"/>
              </a:spcBef>
              <a:buFontTx/>
              <a:buNone/>
            </a:pPr>
            <a:r>
              <a:rPr lang="en-US" altLang="zh-CN" dirty="0" smtClean="0"/>
              <a:t>10</a:t>
            </a:r>
            <a:r>
              <a:rPr lang="en-US" altLang="zh-CN" dirty="0"/>
              <a:t>. be way off base</a:t>
            </a:r>
          </a:p>
          <a:p>
            <a:pPr marL="361950" indent="-360363" algn="just" eaLnBrk="1" hangingPunct="1">
              <a:spcBef>
                <a:spcPct val="0"/>
              </a:spcBef>
              <a:buFontTx/>
              <a:buNone/>
            </a:pPr>
            <a:r>
              <a:rPr lang="en-US" altLang="zh-CN" dirty="0">
                <a:solidFill>
                  <a:schemeClr val="hlink"/>
                </a:solidFill>
              </a:rPr>
              <a:t>    </a:t>
            </a:r>
            <a:r>
              <a:rPr lang="en-US" altLang="zh-CN" dirty="0" smtClean="0">
                <a:solidFill>
                  <a:schemeClr val="hlink"/>
                </a:solidFill>
              </a:rPr>
              <a:t>do </a:t>
            </a:r>
            <a:r>
              <a:rPr lang="en-US" altLang="zh-CN" dirty="0" err="1" smtClean="0">
                <a:solidFill>
                  <a:schemeClr val="hlink"/>
                </a:solidFill>
              </a:rPr>
              <a:t>sth</a:t>
            </a:r>
            <a:r>
              <a:rPr lang="en-US" altLang="zh-CN" dirty="0" smtClean="0">
                <a:solidFill>
                  <a:schemeClr val="hlink"/>
                </a:solidFill>
              </a:rPr>
              <a:t>. </a:t>
            </a:r>
            <a:r>
              <a:rPr lang="en-US" altLang="zh-CN" dirty="0">
                <a:solidFill>
                  <a:schemeClr val="hlink"/>
                </a:solidFill>
              </a:rPr>
              <a:t>wrong or maybe even dishonest or immoral</a:t>
            </a:r>
          </a:p>
          <a:p>
            <a:pPr marL="361950" indent="-360363" algn="just" eaLnBrk="1" hangingPunct="1">
              <a:spcBef>
                <a:spcPct val="0"/>
              </a:spcBef>
              <a:buFontTx/>
              <a:buNone/>
            </a:pPr>
            <a:r>
              <a:rPr lang="en-US" altLang="zh-CN" dirty="0" smtClean="0"/>
              <a:t>11</a:t>
            </a:r>
            <a:r>
              <a:rPr lang="en-US" altLang="zh-CN" dirty="0"/>
              <a:t>. a whole new ballgame </a:t>
            </a:r>
          </a:p>
          <a:p>
            <a:pPr marL="361950" indent="-360363" algn="just" eaLnBrk="1" hangingPunct="1">
              <a:spcBef>
                <a:spcPct val="0"/>
              </a:spcBef>
              <a:buFontTx/>
              <a:buNone/>
            </a:pPr>
            <a:r>
              <a:rPr lang="en-US" altLang="zh-CN" dirty="0">
                <a:solidFill>
                  <a:schemeClr val="hlink"/>
                </a:solidFill>
              </a:rPr>
              <a:t>    </a:t>
            </a:r>
            <a:r>
              <a:rPr lang="en-US" altLang="zh-CN" dirty="0" smtClean="0">
                <a:solidFill>
                  <a:schemeClr val="hlink"/>
                </a:solidFill>
              </a:rPr>
              <a:t>a </a:t>
            </a:r>
            <a:r>
              <a:rPr lang="en-US" altLang="zh-CN" dirty="0">
                <a:solidFill>
                  <a:schemeClr val="hlink"/>
                </a:solidFill>
              </a:rPr>
              <a:t>completely-changed situation </a:t>
            </a:r>
          </a:p>
          <a:p>
            <a:pPr eaLnBrk="1" hangingPunct="1">
              <a:spcBef>
                <a:spcPct val="0"/>
              </a:spcBef>
              <a:buFontTx/>
              <a:buNone/>
            </a:pPr>
            <a:endParaRPr lang="zh-CN" altLang="en-US" sz="2800" dirty="0" smtClean="0">
              <a:solidFill>
                <a:schemeClr val="hlink"/>
              </a:solidFill>
            </a:endParaRPr>
          </a:p>
        </p:txBody>
      </p:sp>
      <p:sp>
        <p:nvSpPr>
          <p:cNvPr id="18435" name="文本框 11"/>
          <p:cNvSpPr txBox="1">
            <a:spLocks noChangeArrowheads="1"/>
          </p:cNvSpPr>
          <p:nvPr/>
        </p:nvSpPr>
        <p:spPr bwMode="auto">
          <a:xfrm>
            <a:off x="245534" y="73026"/>
            <a:ext cx="3567002" cy="461665"/>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1999" cy="1339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033" y="2265117"/>
            <a:ext cx="2857500" cy="3243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005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dissolv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dissolve">
                                      <p:cBhvr>
                                        <p:cTn id="17" dur="500"/>
                                        <p:tgtEl>
                                          <p:spTgt spid="6">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dissolve">
                                      <p:cBhvr>
                                        <p:cTn id="22" dur="500"/>
                                        <p:tgtEl>
                                          <p:spTgt spid="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animEffect transition="in" filter="dissolve">
                                      <p:cBhvr>
                                        <p:cTn id="27" dur="500"/>
                                        <p:tgtEl>
                                          <p:spTgt spid="6">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11" end="11"/>
                                            </p:txEl>
                                          </p:spTgt>
                                        </p:tgtEl>
                                        <p:attrNameLst>
                                          <p:attrName>style.visibility</p:attrName>
                                        </p:attrNameLst>
                                      </p:cBhvr>
                                      <p:to>
                                        <p:strVal val="visible"/>
                                      </p:to>
                                    </p:set>
                                    <p:animEffect transition="in" filter="dissolve">
                                      <p:cBhvr>
                                        <p:cTn id="3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框 11"/>
          <p:cNvSpPr txBox="1">
            <a:spLocks noChangeArrowheads="1"/>
          </p:cNvSpPr>
          <p:nvPr/>
        </p:nvSpPr>
        <p:spPr bwMode="auto">
          <a:xfrm>
            <a:off x="245534" y="73026"/>
            <a:ext cx="3567002" cy="461665"/>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sp>
        <p:nvSpPr>
          <p:cNvPr id="6" name="内容占位符 1"/>
          <p:cNvSpPr>
            <a:spLocks noGrp="1"/>
          </p:cNvSpPr>
          <p:nvPr>
            <p:ph idx="4294967295"/>
          </p:nvPr>
        </p:nvSpPr>
        <p:spPr bwMode="auto">
          <a:xfrm>
            <a:off x="367785" y="1339035"/>
            <a:ext cx="10714486" cy="57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a:buNone/>
            </a:pPr>
            <a:r>
              <a:rPr lang="en-US" altLang="zh-CN" b="1" dirty="0" smtClean="0">
                <a:solidFill>
                  <a:srgbClr val="990000"/>
                </a:solidFill>
              </a:rPr>
              <a:t>Script</a:t>
            </a:r>
          </a:p>
          <a:p>
            <a:pPr marL="0" indent="0" algn="just">
              <a:lnSpc>
                <a:spcPct val="20000"/>
              </a:lnSpc>
              <a:buNone/>
            </a:pPr>
            <a:endParaRPr lang="zh-CN" altLang="en-US" b="1" dirty="0">
              <a:solidFill>
                <a:srgbClr val="990000"/>
              </a:solidFill>
            </a:endParaRPr>
          </a:p>
          <a:p>
            <a:pPr marL="0" indent="0" algn="just">
              <a:lnSpc>
                <a:spcPct val="85000"/>
              </a:lnSpc>
              <a:spcBef>
                <a:spcPct val="10000"/>
              </a:spcBef>
              <a:buFont typeface="Arial" panose="020B0604020202020204" pitchFamily="34" charset="0"/>
              <a:buNone/>
            </a:pPr>
            <a:r>
              <a:rPr lang="en-US" altLang="zh-CN" sz="2800" dirty="0" smtClean="0"/>
              <a:t>Baseball is America’s national sport. So it is not unusual that many popular expressions come from baseball. But first, let me explain a little about the game. </a:t>
            </a:r>
          </a:p>
          <a:p>
            <a:pPr marL="0" indent="0" algn="just">
              <a:lnSpc>
                <a:spcPct val="85000"/>
              </a:lnSpc>
              <a:spcBef>
                <a:spcPct val="10000"/>
              </a:spcBef>
              <a:buFont typeface="Arial" panose="020B0604020202020204" pitchFamily="34" charset="0"/>
              <a:buNone/>
            </a:pPr>
            <a:endParaRPr lang="en-US" altLang="zh-CN" sz="2800" dirty="0" smtClean="0"/>
          </a:p>
          <a:p>
            <a:pPr marL="0" indent="0" algn="just">
              <a:lnSpc>
                <a:spcPct val="85000"/>
              </a:lnSpc>
              <a:spcBef>
                <a:spcPct val="10000"/>
              </a:spcBef>
              <a:buFont typeface="Arial" panose="020B0604020202020204" pitchFamily="34" charset="0"/>
              <a:buNone/>
            </a:pPr>
            <a:r>
              <a:rPr lang="en-US" altLang="zh-CN" sz="2800" dirty="0" smtClean="0"/>
              <a:t>Each baseball team has nine players. The pitcher of one team throws the ball to a batter from the other team. The batter attempts to hit the ball. If he misses, it is called a strike. If a batter gets three strikes, he loses his turn at bat and is called out. The batter also is out if he hits the ball in the air and an opposing player catches it. But if the batter hits the ball and it is not caught, the batter tries to run to one or more of the four bases on the field. The batter can run to all four bases if he hits the ball over the fence or out of the ballpark. Such a hit is called a home run.</a:t>
            </a:r>
            <a:endParaRPr lang="zh-CN" altLang="en-US" sz="2800" dirty="0" smtClean="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1999" cy="1339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2285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框 11"/>
          <p:cNvSpPr txBox="1">
            <a:spLocks noChangeArrowheads="1"/>
          </p:cNvSpPr>
          <p:nvPr/>
        </p:nvSpPr>
        <p:spPr bwMode="auto">
          <a:xfrm>
            <a:off x="245534" y="73026"/>
            <a:ext cx="3567002" cy="461665"/>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sp>
        <p:nvSpPr>
          <p:cNvPr id="6" name="内容占位符 1"/>
          <p:cNvSpPr>
            <a:spLocks noGrp="1"/>
          </p:cNvSpPr>
          <p:nvPr>
            <p:ph idx="4294967295"/>
          </p:nvPr>
        </p:nvSpPr>
        <p:spPr bwMode="auto">
          <a:xfrm>
            <a:off x="245534" y="921236"/>
            <a:ext cx="11704249" cy="606692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a:buFont typeface="Arial" panose="020B0604020202020204" pitchFamily="34" charset="0"/>
              <a:buNone/>
            </a:pPr>
            <a:endParaRPr lang="en-US" altLang="zh-CN" sz="2000" i="1" dirty="0" smtClean="0">
              <a:solidFill>
                <a:srgbClr val="006600"/>
              </a:solidFill>
            </a:endParaRPr>
          </a:p>
          <a:p>
            <a:pPr marL="0" indent="0" algn="just">
              <a:lnSpc>
                <a:spcPct val="100000"/>
              </a:lnSpc>
              <a:buFont typeface="Arial" panose="020B0604020202020204" pitchFamily="34" charset="0"/>
              <a:buNone/>
            </a:pPr>
            <a:r>
              <a:rPr lang="en-US" altLang="zh-CN" dirty="0" smtClean="0"/>
              <a:t>Now</a:t>
            </a:r>
            <a:r>
              <a:rPr lang="en-US" altLang="zh-CN" dirty="0"/>
              <a:t>, here are some common expressions from baseball. Someone who is on the ball is intelligent and able to do a good job. But a person who threw a curve ball did something unexpected. Someone who steps up to the plate is ready to do his or her job. A pinch hitter takes the </a:t>
            </a:r>
            <a:r>
              <a:rPr lang="en-US" altLang="zh-CN" dirty="0" smtClean="0"/>
              <a:t>place of someone else at a job or activity.</a:t>
            </a:r>
          </a:p>
          <a:p>
            <a:pPr marL="0" indent="0" algn="just">
              <a:lnSpc>
                <a:spcPct val="85000"/>
              </a:lnSpc>
              <a:buFont typeface="Arial" panose="020B0604020202020204" pitchFamily="34" charset="0"/>
              <a:buNone/>
            </a:pPr>
            <a:endParaRPr lang="en-US" altLang="zh-CN" dirty="0" smtClean="0"/>
          </a:p>
          <a:p>
            <a:pPr marL="0" indent="0" algn="just">
              <a:lnSpc>
                <a:spcPct val="100000"/>
              </a:lnSpc>
              <a:buFont typeface="Arial" panose="020B0604020202020204" pitchFamily="34" charset="0"/>
              <a:buNone/>
            </a:pPr>
            <a:r>
              <a:rPr lang="en-US" altLang="zh-CN" dirty="0" smtClean="0"/>
              <a:t>A person who strikes out or goes down swinging attempted something but failed. We also might tell the person that three strikes and you are out. But someone who hit a home run or hit it out of the park did something extremely well.</a:t>
            </a:r>
            <a:endParaRPr lang="zh-CN" altLang="en-US" sz="2800" dirty="0" smtClean="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1339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3681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439493" y="1464603"/>
            <a:ext cx="11518900" cy="4452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a:lnSpc>
                <a:spcPct val="100000"/>
              </a:lnSpc>
              <a:buFont typeface="Arial" panose="020B0604020202020204" pitchFamily="34" charset="0"/>
              <a:buNone/>
            </a:pPr>
            <a:r>
              <a:rPr lang="en-US" altLang="zh-CN" dirty="0" smtClean="0"/>
              <a:t>If </a:t>
            </a:r>
            <a:r>
              <a:rPr lang="en-US" altLang="zh-CN" dirty="0"/>
              <a:t>I say I want to touch base with you, I will talk to you from time to time about something we plan to do. I might say I touched all the bases if I did what is necessary to complete a job or activity. And if I covered my bases I was well prepared. However, someone who is way off base did something wrong or maybe even dishonest or </a:t>
            </a:r>
            <a:r>
              <a:rPr lang="en-US" altLang="zh-CN" dirty="0" smtClean="0"/>
              <a:t>immoral.</a:t>
            </a:r>
          </a:p>
          <a:p>
            <a:pPr marL="0" indent="0" algn="just">
              <a:lnSpc>
                <a:spcPct val="85000"/>
              </a:lnSpc>
              <a:buFont typeface="Arial" panose="020B0604020202020204" pitchFamily="34" charset="0"/>
              <a:buNone/>
            </a:pPr>
            <a:endParaRPr lang="en-US" altLang="zh-CN" dirty="0" smtClean="0"/>
          </a:p>
          <a:p>
            <a:pPr marL="0" indent="0" algn="just">
              <a:lnSpc>
                <a:spcPct val="100000"/>
              </a:lnSpc>
              <a:buFont typeface="Arial" panose="020B0604020202020204" pitchFamily="34" charset="0"/>
              <a:buNone/>
            </a:pPr>
            <a:r>
              <a:rPr lang="en-US" altLang="zh-CN" dirty="0" smtClean="0"/>
              <a:t>Finally</a:t>
            </a:r>
            <a:r>
              <a:rPr lang="en-US" altLang="zh-CN" dirty="0"/>
              <a:t>, when a situation changes completely, we say that is a whole new ballgame.</a:t>
            </a:r>
            <a:endParaRPr lang="zh-CN" altLang="en-US" sz="2800" dirty="0" smtClean="0"/>
          </a:p>
        </p:txBody>
      </p:sp>
      <p:sp>
        <p:nvSpPr>
          <p:cNvPr id="18435" name="文本框 11"/>
          <p:cNvSpPr txBox="1">
            <a:spLocks noChangeArrowheads="1"/>
          </p:cNvSpPr>
          <p:nvPr/>
        </p:nvSpPr>
        <p:spPr bwMode="auto">
          <a:xfrm>
            <a:off x="245534" y="73026"/>
            <a:ext cx="3567002" cy="461665"/>
          </a:xfrm>
          <a:prstGeom prst="rect">
            <a:avLst/>
          </a:prstGeom>
          <a:noFill/>
          <a:ln w="9525">
            <a:noFill/>
            <a:miter lim="800000"/>
            <a:headEnd/>
            <a:tailEnd/>
          </a:ln>
        </p:spPr>
        <p:txBody>
          <a:bodyPr wrap="none">
            <a:spAutoFit/>
          </a:bodyPr>
          <a:lstStyle/>
          <a:p>
            <a:pPr eaLnBrk="1" hangingPunct="1">
              <a:buFont typeface="Arial" charset="0"/>
              <a:buNone/>
            </a:pPr>
            <a:r>
              <a:rPr lang="en-US" altLang="zh-CN" sz="2400">
                <a:solidFill>
                  <a:schemeClr val="bg1"/>
                </a:solidFill>
                <a:latin typeface="Arial Black" pitchFamily="34" charset="0"/>
              </a:rPr>
              <a:t>Extension Activities</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1339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4075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Text Box 15"/>
          <p:cNvSpPr txBox="1">
            <a:spLocks noChangeArrowheads="1"/>
          </p:cNvSpPr>
          <p:nvPr/>
        </p:nvSpPr>
        <p:spPr bwMode="auto">
          <a:xfrm>
            <a:off x="4464051" y="1341439"/>
            <a:ext cx="278553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90000"/>
              </a:lnSpc>
              <a:spcBef>
                <a:spcPct val="50000"/>
              </a:spcBef>
              <a:spcAft>
                <a:spcPct val="35000"/>
              </a:spcAft>
            </a:pPr>
            <a:r>
              <a:rPr lang="en-US" altLang="zh-CN" dirty="0">
                <a:solidFill>
                  <a:schemeClr val="bg1"/>
                </a:solidFill>
              </a:rPr>
              <a:t>Introduction</a:t>
            </a:r>
          </a:p>
        </p:txBody>
      </p:sp>
      <p:sp>
        <p:nvSpPr>
          <p:cNvPr id="1204241" name="Text Box 17"/>
          <p:cNvSpPr txBox="1">
            <a:spLocks noChangeArrowheads="1"/>
          </p:cNvSpPr>
          <p:nvPr/>
        </p:nvSpPr>
        <p:spPr bwMode="auto">
          <a:xfrm>
            <a:off x="1452330" y="4279006"/>
            <a:ext cx="8832851" cy="369332"/>
          </a:xfrm>
          <a:prstGeom prst="rect">
            <a:avLst/>
          </a:prstGeom>
          <a:solidFill>
            <a:srgbClr val="CCFFCC">
              <a:alpha val="10196"/>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41760" tIns="0" rIns="141760" bIns="0">
            <a:spAutoFit/>
          </a:bodyPr>
          <a:lstStyle>
            <a:lvl1pPr marL="361950" indent="-361950"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eaLnBrk="1" hangingPunct="1">
              <a:lnSpc>
                <a:spcPct val="100000"/>
              </a:lnSpc>
              <a:spcBef>
                <a:spcPct val="50000"/>
              </a:spcBef>
              <a:spcAft>
                <a:spcPct val="35000"/>
              </a:spcAft>
              <a:buFontTx/>
              <a:buBlip>
                <a:blip r:embed="rId2"/>
              </a:buBlip>
            </a:pPr>
            <a:r>
              <a:rPr lang="en-US" altLang="zh-CN" dirty="0"/>
              <a:t>Comments on reading </a:t>
            </a:r>
          </a:p>
        </p:txBody>
      </p:sp>
      <p:sp>
        <p:nvSpPr>
          <p:cNvPr id="1204242" name="AutoShape 18"/>
          <p:cNvSpPr>
            <a:spLocks noChangeArrowheads="1"/>
          </p:cNvSpPr>
          <p:nvPr/>
        </p:nvSpPr>
        <p:spPr bwMode="auto">
          <a:xfrm rot="1147094">
            <a:off x="6869335" y="3617781"/>
            <a:ext cx="1280012" cy="341689"/>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lumMod val="50000"/>
            </a:schemeClr>
          </a:solidFill>
          <a:ln w="9525"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4243" name="Text Box 19"/>
          <p:cNvSpPr txBox="1">
            <a:spLocks noChangeArrowheads="1"/>
          </p:cNvSpPr>
          <p:nvPr/>
        </p:nvSpPr>
        <p:spPr bwMode="auto">
          <a:xfrm>
            <a:off x="2573956" y="4872442"/>
            <a:ext cx="5664200"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800100" eaLnBrk="0" hangingPunct="0">
              <a:defRPr sz="2400" b="1">
                <a:solidFill>
                  <a:schemeClr val="tx1"/>
                </a:solidFill>
                <a:latin typeface="Century Gothic" pitchFamily="34" charset="0"/>
                <a:ea typeface="宋体" pitchFamily="2" charset="-122"/>
              </a:defRPr>
            </a:lvl1pPr>
            <a:lvl2pPr marL="742950" indent="-285750" defTabSz="800100" eaLnBrk="0" hangingPunct="0">
              <a:defRPr sz="2400" b="1">
                <a:solidFill>
                  <a:schemeClr val="tx1"/>
                </a:solidFill>
                <a:latin typeface="Century Gothic" pitchFamily="34" charset="0"/>
                <a:ea typeface="宋体" pitchFamily="2" charset="-122"/>
              </a:defRPr>
            </a:lvl2pPr>
            <a:lvl3pPr marL="1143000" indent="-228600" defTabSz="800100" eaLnBrk="0" hangingPunct="0">
              <a:defRPr sz="2400" b="1">
                <a:solidFill>
                  <a:schemeClr val="tx1"/>
                </a:solidFill>
                <a:latin typeface="Century Gothic" pitchFamily="34" charset="0"/>
                <a:ea typeface="宋体" pitchFamily="2" charset="-122"/>
              </a:defRPr>
            </a:lvl3pPr>
            <a:lvl4pPr marL="1600200" indent="-228600" defTabSz="800100" eaLnBrk="0" hangingPunct="0">
              <a:defRPr sz="2400" b="1">
                <a:solidFill>
                  <a:schemeClr val="tx1"/>
                </a:solidFill>
                <a:latin typeface="Century Gothic" pitchFamily="34" charset="0"/>
                <a:ea typeface="宋体" pitchFamily="2" charset="-122"/>
              </a:defRPr>
            </a:lvl4pPr>
            <a:lvl5pPr marL="2057400" indent="-228600" defTabSz="800100" eaLnBrk="0" hangingPunct="0">
              <a:defRPr sz="2400" b="1">
                <a:solidFill>
                  <a:schemeClr val="tx1"/>
                </a:solidFill>
                <a:latin typeface="Century Gothic" pitchFamily="34" charset="0"/>
                <a:ea typeface="宋体" pitchFamily="2" charset="-122"/>
              </a:defRPr>
            </a:lvl5pPr>
            <a:lvl6pPr marL="25146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6pPr>
            <a:lvl7pPr marL="29718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7pPr>
            <a:lvl8pPr marL="34290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8pPr>
            <a:lvl9pPr marL="3886200" indent="-228600" defTabSz="800100" eaLnBrk="0" fontAlgn="base" hangingPunct="0">
              <a:lnSpc>
                <a:spcPct val="110000"/>
              </a:lnSpc>
              <a:spcBef>
                <a:spcPct val="0"/>
              </a:spcBef>
              <a:spcAft>
                <a:spcPct val="0"/>
              </a:spcAft>
              <a:defRPr sz="2400" b="1">
                <a:solidFill>
                  <a:schemeClr val="tx1"/>
                </a:solidFill>
                <a:latin typeface="Century Gothic" pitchFamily="34" charset="0"/>
                <a:ea typeface="宋体" pitchFamily="2" charset="-122"/>
              </a:defRPr>
            </a:lvl9pPr>
          </a:lstStyle>
          <a:p>
            <a:pPr marL="180975" indent="-180975" eaLnBrk="1" hangingPunct="1">
              <a:lnSpc>
                <a:spcPct val="90000"/>
              </a:lnSpc>
              <a:spcBef>
                <a:spcPct val="50000"/>
              </a:spcBef>
              <a:spcAft>
                <a:spcPct val="35000"/>
              </a:spcAft>
              <a:buFont typeface="Arial" panose="020B0604020202020204" pitchFamily="34" charset="0"/>
              <a:buChar char="•"/>
            </a:pPr>
            <a:r>
              <a:rPr lang="en-US" altLang="zh-CN" dirty="0">
                <a:solidFill>
                  <a:schemeClr val="accent5">
                    <a:lumMod val="75000"/>
                  </a:schemeClr>
                </a:solidFill>
              </a:rPr>
              <a:t>Enter a new world</a:t>
            </a:r>
          </a:p>
          <a:p>
            <a:pPr marL="180975" indent="-180975" eaLnBrk="1" hangingPunct="1">
              <a:lnSpc>
                <a:spcPct val="90000"/>
              </a:lnSpc>
              <a:spcBef>
                <a:spcPct val="50000"/>
              </a:spcBef>
              <a:spcAft>
                <a:spcPct val="35000"/>
              </a:spcAft>
              <a:buFont typeface="Arial" panose="020B0604020202020204" pitchFamily="34" charset="0"/>
              <a:buChar char="•"/>
            </a:pPr>
            <a:r>
              <a:rPr lang="en-US" altLang="zh-CN" dirty="0">
                <a:solidFill>
                  <a:schemeClr val="accent5">
                    <a:lumMod val="75000"/>
                  </a:schemeClr>
                </a:solidFill>
              </a:rPr>
              <a:t>Liberate us from the real world we come from</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44777" cy="1474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749" y="1685926"/>
            <a:ext cx="5261020" cy="2338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3769" y="3136210"/>
            <a:ext cx="3354946" cy="3470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534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4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42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4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4241" grpId="0" animBg="1"/>
      <p:bldP spid="120424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教材\新标准大学英语\课件检测\PDF\综合教程4\图片\U2\新标准大学英语（第二版）综合教程4 133103994369.jpg"/>
          <p:cNvPicPr>
            <a:picLocks noChangeAspect="1" noChangeArrowheads="1"/>
          </p:cNvPicPr>
          <p:nvPr/>
        </p:nvPicPr>
        <p:blipFill>
          <a:blip r:embed="rId2" cstate="print"/>
          <a:srcRect l="11094"/>
          <a:stretch>
            <a:fillRect/>
          </a:stretch>
        </p:blipFill>
        <p:spPr bwMode="auto">
          <a:xfrm>
            <a:off x="1" y="0"/>
            <a:ext cx="12192001" cy="6858000"/>
          </a:xfrm>
          <a:prstGeom prst="rect">
            <a:avLst/>
          </a:prstGeom>
          <a:noFill/>
        </p:spPr>
      </p:pic>
      <p:sp>
        <p:nvSpPr>
          <p:cNvPr id="7" name="矩形 6"/>
          <p:cNvSpPr/>
          <p:nvPr/>
        </p:nvSpPr>
        <p:spPr>
          <a:xfrm>
            <a:off x="2823827" y="1987719"/>
            <a:ext cx="3674147" cy="1015663"/>
          </a:xfrm>
          <a:prstGeom prst="rect">
            <a:avLst/>
          </a:prstGeom>
          <a:noFill/>
          <a:effectLst>
            <a:glow rad="228600">
              <a:schemeClr val="accent5">
                <a:satMod val="175000"/>
                <a:alpha val="40000"/>
              </a:schemeClr>
            </a:glow>
          </a:effectLst>
          <a:scene3d>
            <a:camera prst="orthographicFront"/>
            <a:lightRig rig="soft" dir="t">
              <a:rot lat="0" lon="0" rev="15600000"/>
            </a:lightRig>
          </a:scene3d>
          <a:sp3d>
            <a:bevelT prst="relaxedInset"/>
          </a:sp3d>
        </p:spPr>
        <p:txBody>
          <a:bodyPr wrap="none">
            <a:spAutoFit/>
            <a:sp3d extrusionH="57150" prstMaterial="softEdge">
              <a:bevelT w="25400" h="38100" prst="angle"/>
            </a:sp3d>
          </a:bodyPr>
          <a:lstStyle/>
          <a:p>
            <a:pPr algn="ctr" eaLnBrk="1" hangingPunct="1">
              <a:buFont typeface="Arial" panose="020B0604020202020204" pitchFamily="34" charset="0"/>
              <a:buNone/>
              <a:defRPr/>
            </a:pPr>
            <a:r>
              <a:rPr lang="en-US" altLang="zh-CN" sz="6000" b="1" dirty="0">
                <a:ln/>
                <a:solidFill>
                  <a:srgbClr val="FF6699"/>
                </a:solidFill>
              </a:rPr>
              <a:t>Thank  you</a:t>
            </a:r>
            <a:endParaRPr lang="zh-CN" altLang="en-US" sz="6000" b="1" dirty="0">
              <a:ln/>
              <a:solidFill>
                <a:srgbClr val="FF6699"/>
              </a:solidFill>
            </a:endParaRPr>
          </a:p>
        </p:txBody>
      </p:sp>
    </p:spTree>
    <p:extLst>
      <p:ext uri="{BB962C8B-B14F-4D97-AF65-F5344CB8AC3E}">
        <p14:creationId xmlns:p14="http://schemas.microsoft.com/office/powerpoint/2010/main" val="344580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7">
                                            <p:txEl>
                                              <p:pRg st="0" end="0"/>
                                            </p:txEl>
                                          </p:spTgt>
                                        </p:tgtEl>
                                        <p:attrNameLst>
                                          <p:attrName>style.color</p:attrName>
                                        </p:attrNameLst>
                                      </p:cBhvr>
                                      <p:to>
                                        <p:clrVal>
                                          <a:schemeClr val="accent2"/>
                                        </p:clrVal>
                                      </p:to>
                                    </p:set>
                                    <p:set>
                                      <p:cBhvr>
                                        <p:cTn id="7" dur="500" fill="hold"/>
                                        <p:tgtEl>
                                          <p:spTgt spid="7">
                                            <p:txEl>
                                              <p:pRg st="0" end="0"/>
                                            </p:txEl>
                                          </p:spTgt>
                                        </p:tgtEl>
                                        <p:attrNameLst>
                                          <p:attrName>fillcolor</p:attrName>
                                        </p:attrNameLst>
                                      </p:cBhvr>
                                      <p:to>
                                        <p:clrVal>
                                          <a:schemeClr val="accent2"/>
                                        </p:clrVal>
                                      </p:to>
                                    </p:set>
                                    <p:set>
                                      <p:cBhvr>
                                        <p:cTn id="8"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9409</TotalTime>
  <Words>6426</Words>
  <Application>Microsoft Office PowerPoint</Application>
  <PresentationFormat>宽屏</PresentationFormat>
  <Paragraphs>554</Paragraphs>
  <Slides>90</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90</vt:i4>
      </vt:variant>
    </vt:vector>
  </HeadingPairs>
  <TitlesOfParts>
    <vt:vector size="107" baseType="lpstr">
      <vt:lpstr>Arial Unicode MS</vt:lpstr>
      <vt:lpstr>Gulim</vt:lpstr>
      <vt:lpstr>맑은 고딕</vt:lpstr>
      <vt:lpstr>黑体</vt:lpstr>
      <vt:lpstr>宋体</vt:lpstr>
      <vt:lpstr>微软雅黑</vt:lpstr>
      <vt:lpstr>Arial</vt:lpstr>
      <vt:lpstr>Arial Black</vt:lpstr>
      <vt:lpstr>Calibri</vt:lpstr>
      <vt:lpstr>Calibri Light</vt:lpstr>
      <vt:lpstr>Century Gothic</vt:lpstr>
      <vt:lpstr>Courier New</vt:lpstr>
      <vt:lpstr>Garamond</vt:lpstr>
      <vt:lpstr>Times New Roman</vt:lpstr>
      <vt:lpstr>Vivaldi</vt:lpstr>
      <vt:lpstr>Wingdings</vt:lpstr>
      <vt:lpstr>Office 主题</vt:lpstr>
      <vt:lpstr>Unit Two</vt:lpstr>
      <vt:lpstr>Warm-Up</vt:lpstr>
      <vt:lpstr>Text Organization </vt:lpstr>
      <vt:lpstr>Text Organization </vt:lpstr>
      <vt:lpstr>PowerPoint 演示文稿</vt:lpstr>
      <vt:lpstr>PowerPoint 演示文稿</vt:lpstr>
      <vt:lpstr>Text Organization </vt:lpstr>
      <vt:lpstr>Text Organization </vt:lpstr>
      <vt:lpstr>PowerPoint 演示文稿</vt:lpstr>
      <vt:lpstr>PowerPoint 演示文稿</vt:lpstr>
      <vt:lpstr>PowerPoint 演示文稿</vt:lpstr>
      <vt:lpstr>Topic-guided reading</vt:lpstr>
      <vt:lpstr>Topic-guided reading</vt:lpstr>
      <vt:lpstr>Text Organization </vt:lpstr>
      <vt:lpstr>PowerPoint 演示文稿</vt:lpstr>
      <vt:lpstr>PowerPoint 演示文稿</vt:lpstr>
      <vt:lpstr>PowerPoint 演示文稿</vt:lpstr>
      <vt:lpstr>Summary</vt:lpstr>
      <vt:lpstr>Summary</vt:lpstr>
      <vt:lpstr>mysterious &amp; mystical</vt:lpstr>
      <vt:lpstr>induce &amp; deduce</vt:lpstr>
      <vt:lpstr>interact with</vt:lpstr>
      <vt:lpstr>peace and quiet </vt:lpstr>
      <vt:lpstr>the (very) spice of life </vt:lpstr>
      <vt:lpstr>the (very) spice of life </vt:lpstr>
      <vt:lpstr>have something in common </vt:lpstr>
      <vt:lpstr>seek out </vt:lpstr>
      <vt:lpstr>be enchanted by </vt:lpstr>
      <vt:lpstr>be stimulated by  </vt:lpstr>
      <vt:lpstr>be immersed in/into </vt:lpstr>
      <vt:lpstr>be immersed in/into </vt:lpstr>
      <vt:lpstr>PowerPoint 演示文稿</vt:lpstr>
      <vt:lpstr>Variety’s the very spice of life, / That gives it all its flavour.</vt:lpstr>
      <vt:lpstr>the (very) spice of life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Useful Expressions</vt:lpstr>
      <vt:lpstr>PowerPoint 演示文稿</vt:lpstr>
      <vt:lpstr>PowerPoint 演示文稿</vt:lpstr>
      <vt:lpstr>Cultural Notes</vt:lpstr>
      <vt:lpstr>PowerPoint 演示文稿</vt:lpstr>
      <vt:lpstr>PowerPoint 演示文稿</vt:lpstr>
      <vt:lpstr>Cultural Notes</vt:lpstr>
      <vt:lpstr>PowerPoint 演示文稿</vt:lpstr>
      <vt:lpstr>PowerPoint 演示文稿</vt:lpstr>
      <vt:lpstr>PowerPoint 演示文稿</vt:lpstr>
      <vt:lpstr>PowerPoint 演示文稿</vt:lpstr>
      <vt:lpstr>The Grapes of Wrath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Cultural Notes</vt:lpstr>
      <vt:lpstr>Cultural Notes</vt:lpstr>
      <vt:lpstr>After-class Writing Task</vt:lpstr>
      <vt:lpstr>After-class Task</vt:lpstr>
      <vt:lpstr>After-class Task</vt:lpstr>
      <vt:lpstr>PowerPoint 演示文稿</vt:lpstr>
      <vt:lpstr>PowerPoint 演示文稿</vt:lpstr>
      <vt:lpstr>After-class Task</vt:lpstr>
      <vt:lpstr>Extension Activities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user2</dc:creator>
  <cp:lastModifiedBy>user2</cp:lastModifiedBy>
  <cp:revision>195</cp:revision>
  <dcterms:created xsi:type="dcterms:W3CDTF">2017-03-04T02:46:08Z</dcterms:created>
  <dcterms:modified xsi:type="dcterms:W3CDTF">2021-06-30T13:16:14Z</dcterms:modified>
</cp:coreProperties>
</file>